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5" r:id="rId3"/>
  </p:sldMasterIdLst>
  <p:notesMasterIdLst>
    <p:notesMasterId r:id="rId39"/>
  </p:notesMasterIdLst>
  <p:sldIdLst>
    <p:sldId id="272" r:id="rId4"/>
    <p:sldId id="941" r:id="rId5"/>
    <p:sldId id="308" r:id="rId6"/>
    <p:sldId id="898" r:id="rId7"/>
    <p:sldId id="920" r:id="rId8"/>
    <p:sldId id="930" r:id="rId9"/>
    <p:sldId id="931" r:id="rId10"/>
    <p:sldId id="309" r:id="rId11"/>
    <p:sldId id="911" r:id="rId12"/>
    <p:sldId id="932" r:id="rId13"/>
    <p:sldId id="916" r:id="rId14"/>
    <p:sldId id="917" r:id="rId15"/>
    <p:sldId id="933" r:id="rId16"/>
    <p:sldId id="918" r:id="rId17"/>
    <p:sldId id="923" r:id="rId18"/>
    <p:sldId id="934" r:id="rId19"/>
    <p:sldId id="919" r:id="rId20"/>
    <p:sldId id="926" r:id="rId21"/>
    <p:sldId id="936" r:id="rId22"/>
    <p:sldId id="937" r:id="rId23"/>
    <p:sldId id="935" r:id="rId24"/>
    <p:sldId id="924" r:id="rId25"/>
    <p:sldId id="927" r:id="rId26"/>
    <p:sldId id="940" r:id="rId27"/>
    <p:sldId id="820" r:id="rId28"/>
    <p:sldId id="942" r:id="rId29"/>
    <p:sldId id="789" r:id="rId30"/>
    <p:sldId id="790" r:id="rId31"/>
    <p:sldId id="782" r:id="rId32"/>
    <p:sldId id="561" r:id="rId33"/>
    <p:sldId id="795" r:id="rId34"/>
    <p:sldId id="568" r:id="rId35"/>
    <p:sldId id="784" r:id="rId36"/>
    <p:sldId id="943" r:id="rId37"/>
    <p:sldId id="92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8" d="100"/>
          <a:sy n="68" d="100"/>
        </p:scale>
        <p:origin x="5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sz="1400" b="1" kern="1200" dirty="0" smtClean="0">
                <a:solidFill>
                  <a:schemeClr val="accent1"/>
                </a:solidFill>
                <a:latin typeface="Arial Body"/>
                <a:ea typeface="Segoe UI" panose="020B0502040204020203" pitchFamily="34" charset="0"/>
                <a:cs typeface="Arial" panose="020B0604020202020204" pitchFamily="34" charset="0"/>
              </a:defRPr>
            </a:pPr>
            <a:r>
              <a:rPr lang="en-GB" sz="1400" b="1" kern="1200" dirty="0">
                <a:solidFill>
                  <a:schemeClr val="accent1"/>
                </a:solidFill>
                <a:latin typeface="Arial Body"/>
                <a:ea typeface="Segoe UI" panose="020B0502040204020203" pitchFamily="34" charset="0"/>
                <a:cs typeface="Arial" panose="020B0604020202020204" pitchFamily="34" charset="0"/>
              </a:rPr>
              <a:t>%</a:t>
            </a:r>
            <a:r>
              <a:rPr lang="en-GB" sz="1400" b="1" kern="1200" baseline="0" dirty="0">
                <a:solidFill>
                  <a:schemeClr val="accent1"/>
                </a:solidFill>
                <a:latin typeface="Arial Body"/>
                <a:ea typeface="Segoe UI" panose="020B0502040204020203" pitchFamily="34" charset="0"/>
                <a:cs typeface="Arial" panose="020B0604020202020204" pitchFamily="34" charset="0"/>
              </a:rPr>
              <a:t> of attractions FULLY closed</a:t>
            </a:r>
            <a:endParaRPr lang="en-GB" sz="1400" b="1" kern="1200" dirty="0">
              <a:solidFill>
                <a:schemeClr val="accent1"/>
              </a:solidFill>
              <a:latin typeface="Arial Body"/>
              <a:ea typeface="Segoe UI" panose="020B0502040204020203" pitchFamily="34" charset="0"/>
              <a:cs typeface="Arial" panose="020B0604020202020204" pitchFamily="34" charset="0"/>
            </a:endParaRPr>
          </a:p>
        </c:rich>
      </c:tx>
      <c:layout>
        <c:manualLayout>
          <c:xMode val="edge"/>
          <c:yMode val="edge"/>
          <c:x val="0.18454617575941865"/>
          <c:y val="6.2018854570463251E-2"/>
        </c:manualLayout>
      </c:layout>
      <c:overlay val="0"/>
    </c:title>
    <c:autoTitleDeleted val="0"/>
    <c:plotArea>
      <c:layout>
        <c:manualLayout>
          <c:layoutTarget val="inner"/>
          <c:xMode val="edge"/>
          <c:yMode val="edge"/>
          <c:x val="8.7806569339658025E-2"/>
          <c:y val="0.34229047736938123"/>
          <c:w val="0.80979282435804911"/>
          <c:h val="0.51842461572206999"/>
        </c:manualLayout>
      </c:layout>
      <c:barChart>
        <c:barDir val="col"/>
        <c:grouping val="clustered"/>
        <c:varyColors val="0"/>
        <c:ser>
          <c:idx val="0"/>
          <c:order val="0"/>
          <c:tx>
            <c:strRef>
              <c:f>Sheet1!$A$2</c:f>
              <c:strCache>
                <c:ptCount val="1"/>
                <c:pt idx="0">
                  <c:v>across all attractions</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35C7-4BD4-AD52-E1D4CEA094D1}"/>
              </c:ext>
            </c:extLst>
          </c:dPt>
          <c:dPt>
            <c:idx val="1"/>
            <c:invertIfNegative val="0"/>
            <c:bubble3D val="0"/>
            <c:spPr>
              <a:solidFill>
                <a:schemeClr val="accent3"/>
              </a:solidFill>
            </c:spPr>
            <c:extLst>
              <c:ext xmlns:c16="http://schemas.microsoft.com/office/drawing/2014/chart" uri="{C3380CC4-5D6E-409C-BE32-E72D297353CC}">
                <c16:uniqueId val="{00000001-46E5-45DA-87FA-7AE4EBE497BE}"/>
              </c:ext>
            </c:extLst>
          </c:dPt>
          <c:dLbls>
            <c:spPr>
              <a:noFill/>
              <a:ln>
                <a:noFill/>
              </a:ln>
              <a:effectLst/>
            </c:spPr>
            <c:txPr>
              <a:bodyPr/>
              <a:lstStyle/>
              <a:p>
                <a:pPr>
                  <a:defRPr sz="1200" b="0">
                    <a:solidFill>
                      <a:schemeClr val="accent1"/>
                    </a:solidFill>
                    <a:latin typeface="Arial Body"/>
                    <a:ea typeface="Segoe UI" panose="020B0502040204020203"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2021</c:v>
                </c:pt>
                <c:pt idx="1">
                  <c:v>2020</c:v>
                </c:pt>
              </c:strCache>
            </c:strRef>
          </c:cat>
          <c:val>
            <c:numRef>
              <c:f>Sheet1!$B$2:$C$2</c:f>
              <c:numCache>
                <c:formatCode>General</c:formatCode>
                <c:ptCount val="2"/>
                <c:pt idx="0">
                  <c:v>6</c:v>
                </c:pt>
                <c:pt idx="1">
                  <c:v>10</c:v>
                </c:pt>
              </c:numCache>
            </c:numRef>
          </c:val>
          <c:extLst>
            <c:ext xmlns:c16="http://schemas.microsoft.com/office/drawing/2014/chart" uri="{C3380CC4-5D6E-409C-BE32-E72D297353CC}">
              <c16:uniqueId val="{00000000-1164-45B6-ADEB-B83590BF8E7D}"/>
            </c:ext>
          </c:extLst>
        </c:ser>
        <c:dLbls>
          <c:showLegendKey val="0"/>
          <c:showVal val="0"/>
          <c:showCatName val="0"/>
          <c:showSerName val="0"/>
          <c:showPercent val="0"/>
          <c:showBubbleSize val="0"/>
        </c:dLbls>
        <c:gapWidth val="30"/>
        <c:axId val="191554040"/>
        <c:axId val="191556000"/>
      </c:barChart>
      <c:catAx>
        <c:axId val="191554040"/>
        <c:scaling>
          <c:orientation val="maxMin"/>
        </c:scaling>
        <c:delete val="0"/>
        <c:axPos val="b"/>
        <c:numFmt formatCode="General" sourceLinked="0"/>
        <c:majorTickMark val="out"/>
        <c:minorTickMark val="none"/>
        <c:tickLblPos val="nextTo"/>
        <c:spPr>
          <a:ln>
            <a:noFill/>
          </a:ln>
        </c:spPr>
        <c:txPr>
          <a:bodyPr rot="0"/>
          <a:lstStyle/>
          <a:p>
            <a:pPr>
              <a:defRPr sz="1100">
                <a:solidFill>
                  <a:schemeClr val="accent1"/>
                </a:solidFill>
              </a:defRPr>
            </a:pPr>
            <a:endParaRPr lang="en-US"/>
          </a:p>
        </c:txPr>
        <c:crossAx val="191556000"/>
        <c:crosses val="autoZero"/>
        <c:auto val="1"/>
        <c:lblAlgn val="ctr"/>
        <c:lblOffset val="100"/>
        <c:noMultiLvlLbl val="0"/>
      </c:catAx>
      <c:valAx>
        <c:axId val="191556000"/>
        <c:scaling>
          <c:orientation val="minMax"/>
          <c:max val="30"/>
        </c:scaling>
        <c:delete val="1"/>
        <c:axPos val="r"/>
        <c:numFmt formatCode="General" sourceLinked="1"/>
        <c:majorTickMark val="out"/>
        <c:minorTickMark val="none"/>
        <c:tickLblPos val="nextTo"/>
        <c:crossAx val="191554040"/>
        <c:crosses val="autoZero"/>
        <c:crossBetween val="between"/>
      </c:valAx>
    </c:plotArea>
    <c:plotVisOnly val="1"/>
    <c:dispBlanksAs val="gap"/>
    <c:showDLblsOverMax val="0"/>
  </c:chart>
  <c:spPr>
    <a:solidFill>
      <a:schemeClr val="bg1">
        <a:lumMod val="95000"/>
      </a:schemeClr>
    </a:solidFill>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GB" sz="1100" b="1" i="0" u="none" strike="noStrike" baseline="0" dirty="0">
                <a:solidFill>
                  <a:srgbClr val="C00000"/>
                </a:solidFill>
                <a:effectLst/>
              </a:rPr>
              <a:t>Figure 3.  Perception of the situation with regards to cost of living crisis, Percentage, UK</a:t>
            </a:r>
          </a:p>
        </c:rich>
      </c:tx>
      <c:layout>
        <c:manualLayout>
          <c:xMode val="edge"/>
          <c:yMode val="edge"/>
          <c:x val="5.5147402216787225E-2"/>
          <c:y val="6.4277760906974388E-3"/>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900423452119811E-2"/>
          <c:y val="0.14288409979007288"/>
          <c:w val="0.33783279222373463"/>
          <c:h val="0.72356007693086333"/>
        </c:manualLayout>
      </c:layout>
      <c:areaChart>
        <c:grouping val="stacked"/>
        <c:varyColors val="0"/>
        <c:ser>
          <c:idx val="0"/>
          <c:order val="0"/>
          <c:tx>
            <c:strRef>
              <c:f>Sheet1!$B$1</c:f>
              <c:strCache>
                <c:ptCount val="1"/>
                <c:pt idx="0">
                  <c:v>The worst has passed</c:v>
                </c:pt>
              </c:strCache>
            </c:strRef>
          </c:tx>
          <c:spPr>
            <a:solidFill>
              <a:schemeClr val="tx2"/>
            </a:solidFill>
            <a:ln>
              <a:noFill/>
            </a:ln>
            <a:effectLst/>
          </c:spPr>
          <c:dLbls>
            <c:dLbl>
              <c:idx val="0"/>
              <c:layout>
                <c:manualLayout>
                  <c:x val="2.2132916002969644E-2"/>
                  <c:y val="3.21388804534871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67-4C7C-B0C7-755E8814E9C7}"/>
                </c:ext>
              </c:extLst>
            </c:dLbl>
            <c:dLbl>
              <c:idx val="2"/>
              <c:layout>
                <c:manualLayout>
                  <c:x val="-8.3433011417314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67-4C7C-B0C7-755E8814E9C7}"/>
                </c:ext>
              </c:extLst>
            </c:dLbl>
            <c:dLbl>
              <c:idx val="3"/>
              <c:layout>
                <c:manualLayout>
                  <c:x val="-1.9955257797968726E-2"/>
                  <c:y val="-6.4277760906974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C8-488B-A492-B13EE22803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Jun'22</c:v>
                </c:pt>
                <c:pt idx="1">
                  <c:v>Jul'22</c:v>
                </c:pt>
                <c:pt idx="2">
                  <c:v>Aug'22</c:v>
                </c:pt>
                <c:pt idx="3">
                  <c:v>Sep'22</c:v>
                </c:pt>
              </c:strCache>
            </c:strRef>
          </c:cat>
          <c:val>
            <c:numRef>
              <c:f>Sheet1!$B$2:$B$5</c:f>
              <c:numCache>
                <c:formatCode>0</c:formatCode>
                <c:ptCount val="4"/>
                <c:pt idx="0">
                  <c:v>13.581113623889999</c:v>
                </c:pt>
                <c:pt idx="1">
                  <c:v>12.71067823195</c:v>
                </c:pt>
                <c:pt idx="2">
                  <c:v>11.51777277269</c:v>
                </c:pt>
                <c:pt idx="3">
                  <c:v>10</c:v>
                </c:pt>
              </c:numCache>
            </c:numRef>
          </c:val>
          <c:extLst>
            <c:ext xmlns:c16="http://schemas.microsoft.com/office/drawing/2014/chart" uri="{C3380CC4-5D6E-409C-BE32-E72D297353CC}">
              <c16:uniqueId val="{00000000-E4B6-47F8-B9CF-600BE3DD3CD3}"/>
            </c:ext>
          </c:extLst>
        </c:ser>
        <c:ser>
          <c:idx val="1"/>
          <c:order val="1"/>
          <c:tx>
            <c:strRef>
              <c:f>Sheet1!$C$1</c:f>
              <c:strCache>
                <c:ptCount val="1"/>
                <c:pt idx="0">
                  <c:v>Things are going to stay the same</c:v>
                </c:pt>
              </c:strCache>
            </c:strRef>
          </c:tx>
          <c:spPr>
            <a:solidFill>
              <a:schemeClr val="tx2">
                <a:lumMod val="20000"/>
                <a:lumOff val="80000"/>
              </a:schemeClr>
            </a:solidFill>
            <a:ln>
              <a:noFill/>
            </a:ln>
            <a:effectLst/>
          </c:spPr>
          <c:dLbls>
            <c:dLbl>
              <c:idx val="0"/>
              <c:layout>
                <c:manualLayout>
                  <c:x val="2.2132916002969644E-2"/>
                  <c:y val="-3.21388804534871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67-4C7C-B0C7-755E8814E9C7}"/>
                </c:ext>
              </c:extLst>
            </c:dLbl>
            <c:dLbl>
              <c:idx val="2"/>
              <c:layout>
                <c:manualLayout>
                  <c:x val="-7.1665105207025983E-3"/>
                  <c:y val="-9.64166413604627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67-4C7C-B0C7-755E8814E9C7}"/>
                </c:ext>
              </c:extLst>
            </c:dLbl>
            <c:dLbl>
              <c:idx val="3"/>
              <c:layout>
                <c:manualLayout>
                  <c:x val="-1.995525779796877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C8-488B-A492-B13EE22803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Jun'22</c:v>
                </c:pt>
                <c:pt idx="1">
                  <c:v>Jul'22</c:v>
                </c:pt>
                <c:pt idx="2">
                  <c:v>Aug'22</c:v>
                </c:pt>
                <c:pt idx="3">
                  <c:v>Sep'22</c:v>
                </c:pt>
              </c:strCache>
            </c:strRef>
          </c:cat>
          <c:val>
            <c:numRef>
              <c:f>Sheet1!$C$2:$C$5</c:f>
              <c:numCache>
                <c:formatCode>0</c:formatCode>
                <c:ptCount val="4"/>
                <c:pt idx="0">
                  <c:v>11.289621788890001</c:v>
                </c:pt>
                <c:pt idx="1">
                  <c:v>13.63918197602</c:v>
                </c:pt>
                <c:pt idx="2">
                  <c:v>12.582658834529999</c:v>
                </c:pt>
                <c:pt idx="3">
                  <c:v>10</c:v>
                </c:pt>
              </c:numCache>
            </c:numRef>
          </c:val>
          <c:extLst>
            <c:ext xmlns:c16="http://schemas.microsoft.com/office/drawing/2014/chart" uri="{C3380CC4-5D6E-409C-BE32-E72D297353CC}">
              <c16:uniqueId val="{00000001-E4B6-47F8-B9CF-600BE3DD3CD3}"/>
            </c:ext>
          </c:extLst>
        </c:ser>
        <c:ser>
          <c:idx val="2"/>
          <c:order val="2"/>
          <c:tx>
            <c:strRef>
              <c:f>Sheet1!$D$1</c:f>
              <c:strCache>
                <c:ptCount val="1"/>
                <c:pt idx="0">
                  <c:v>The worst is still to come</c:v>
                </c:pt>
              </c:strCache>
            </c:strRef>
          </c:tx>
          <c:spPr>
            <a:solidFill>
              <a:schemeClr val="accent1"/>
            </a:solidFill>
            <a:ln>
              <a:noFill/>
            </a:ln>
            <a:effectLst/>
          </c:spPr>
          <c:dLbls>
            <c:dLbl>
              <c:idx val="0"/>
              <c:layout>
                <c:manualLayout>
                  <c:x val="2.4592128892188484E-2"/>
                  <c:y val="-5.892060017559207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67-4C7C-B0C7-755E8814E9C7}"/>
                </c:ext>
              </c:extLst>
            </c:dLbl>
            <c:dLbl>
              <c:idx val="2"/>
              <c:layout>
                <c:manualLayout>
                  <c:x val="-4.4961199201004045E-3"/>
                  <c:y val="-3.21388804534871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67-4C7C-B0C7-755E8814E9C7}"/>
                </c:ext>
              </c:extLst>
            </c:dLbl>
            <c:dLbl>
              <c:idx val="3"/>
              <c:layout>
                <c:manualLayout>
                  <c:x val="-1.9955257797968726E-2"/>
                  <c:y val="-4.1780544589533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C8-488B-A492-B13EE22803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Jun'22</c:v>
                </c:pt>
                <c:pt idx="1">
                  <c:v>Jul'22</c:v>
                </c:pt>
                <c:pt idx="2">
                  <c:v>Aug'22</c:v>
                </c:pt>
                <c:pt idx="3">
                  <c:v>Sep'22</c:v>
                </c:pt>
              </c:strCache>
            </c:strRef>
          </c:cat>
          <c:val>
            <c:numRef>
              <c:f>Sheet1!$D$2:$D$5</c:f>
              <c:numCache>
                <c:formatCode>0</c:formatCode>
                <c:ptCount val="4"/>
                <c:pt idx="0">
                  <c:v>75.129264587229997</c:v>
                </c:pt>
                <c:pt idx="1">
                  <c:v>73.650139792019999</c:v>
                </c:pt>
                <c:pt idx="2">
                  <c:v>75.899568392779997</c:v>
                </c:pt>
                <c:pt idx="3">
                  <c:v>80</c:v>
                </c:pt>
              </c:numCache>
            </c:numRef>
          </c:val>
          <c:extLst>
            <c:ext xmlns:c16="http://schemas.microsoft.com/office/drawing/2014/chart" uri="{C3380CC4-5D6E-409C-BE32-E72D297353CC}">
              <c16:uniqueId val="{00000004-E4B6-47F8-B9CF-600BE3DD3CD3}"/>
            </c:ext>
          </c:extLst>
        </c:ser>
        <c:dLbls>
          <c:showLegendKey val="0"/>
          <c:showVal val="0"/>
          <c:showCatName val="0"/>
          <c:showSerName val="0"/>
          <c:showPercent val="0"/>
          <c:showBubbleSize val="0"/>
        </c:dLbls>
        <c:axId val="-559981840"/>
        <c:axId val="-559979120"/>
      </c:areaChart>
      <c:catAx>
        <c:axId val="-559981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559979120"/>
        <c:crosses val="autoZero"/>
        <c:auto val="1"/>
        <c:lblAlgn val="ctr"/>
        <c:lblOffset val="100"/>
        <c:noMultiLvlLbl val="0"/>
      </c:catAx>
      <c:valAx>
        <c:axId val="-559979120"/>
        <c:scaling>
          <c:orientation val="minMax"/>
          <c:max val="101"/>
          <c:min val="0"/>
        </c:scaling>
        <c:delete val="1"/>
        <c:axPos val="l"/>
        <c:numFmt formatCode="0" sourceLinked="1"/>
        <c:majorTickMark val="out"/>
        <c:minorTickMark val="none"/>
        <c:tickLblPos val="nextTo"/>
        <c:crossAx val="-559981840"/>
        <c:crosses val="autoZero"/>
        <c:crossBetween val="midCat"/>
      </c:valAx>
      <c:spPr>
        <a:noFill/>
        <a:ln>
          <a:noFill/>
        </a:ln>
        <a:effectLst/>
      </c:spPr>
    </c:plotArea>
    <c:legend>
      <c:legendPos val="r"/>
      <c:layout>
        <c:manualLayout>
          <c:xMode val="edge"/>
          <c:yMode val="edge"/>
          <c:x val="0.53573703223177749"/>
          <c:y val="0.27006022876809388"/>
          <c:w val="0.22798440111639454"/>
          <c:h val="0.573682305901407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100" b="0" i="0" u="none" strike="noStrike" kern="1200" spc="0" baseline="0">
                <a:solidFill>
                  <a:srgbClr val="C00000"/>
                </a:solidFill>
                <a:latin typeface="+mn-lt"/>
                <a:ea typeface="+mn-ea"/>
                <a:cs typeface="+mn-cs"/>
              </a:defRPr>
            </a:pPr>
            <a:r>
              <a:rPr lang="en-GB" sz="1100" b="1" i="0" u="none" strike="noStrike" baseline="0" dirty="0">
                <a:solidFill>
                  <a:srgbClr val="C00000"/>
                </a:solidFill>
                <a:effectLst/>
              </a:rPr>
              <a:t>Figure 4.  Feelings about situation during the ‘cost of living crisis’, Percentage, UK</a:t>
            </a:r>
          </a:p>
        </c:rich>
      </c:tx>
      <c:layout>
        <c:manualLayout>
          <c:xMode val="edge"/>
          <c:yMode val="edge"/>
          <c:x val="1.4356553370266961E-3"/>
          <c:y val="0"/>
        </c:manualLayout>
      </c:layout>
      <c:overlay val="0"/>
      <c:spPr>
        <a:noFill/>
        <a:ln>
          <a:noFill/>
        </a:ln>
        <a:effectLst/>
      </c:spPr>
      <c:txPr>
        <a:bodyPr rot="0" spcFirstLastPara="1" vertOverflow="ellipsis" vert="horz" wrap="square" anchor="ctr" anchorCtr="1"/>
        <a:lstStyle/>
        <a:p>
          <a:pPr algn="l">
            <a:defRPr sz="1100" b="0" i="0" u="none" strike="noStrike" kern="1200" spc="0" baseline="0">
              <a:solidFill>
                <a:srgbClr val="C00000"/>
              </a:solidFill>
              <a:latin typeface="+mn-lt"/>
              <a:ea typeface="+mn-ea"/>
              <a:cs typeface="+mn-cs"/>
            </a:defRPr>
          </a:pPr>
          <a:endParaRPr lang="en-US"/>
        </a:p>
      </c:txPr>
    </c:title>
    <c:autoTitleDeleted val="0"/>
    <c:plotArea>
      <c:layout>
        <c:manualLayout>
          <c:layoutTarget val="inner"/>
          <c:xMode val="edge"/>
          <c:yMode val="edge"/>
          <c:x val="7.8413864306949074E-3"/>
          <c:y val="0.16374394941967405"/>
          <c:w val="0.57114715891201318"/>
          <c:h val="0.70781410350388507"/>
        </c:manualLayout>
      </c:layout>
      <c:barChart>
        <c:barDir val="col"/>
        <c:grouping val="stacked"/>
        <c:varyColors val="0"/>
        <c:ser>
          <c:idx val="0"/>
          <c:order val="0"/>
          <c:tx>
            <c:strRef>
              <c:f>Sheet1!$B$1</c:f>
              <c:strCache>
                <c:ptCount val="1"/>
                <c:pt idx="0">
                  <c:v>Although I’ve been hit hard and should cut back, I’ll spend today and let tomorrow look after itself </c:v>
                </c:pt>
              </c:strCache>
            </c:strRef>
          </c:tx>
          <c:spPr>
            <a:solidFill>
              <a:schemeClr val="bg2">
                <a:lumMod val="50000"/>
              </a:schemeClr>
            </a:solidFill>
            <a:ln>
              <a:noFill/>
            </a:ln>
            <a:effectLst/>
          </c:spPr>
          <c:invertIfNegative val="0"/>
          <c:dLbls>
            <c:dLbl>
              <c:idx val="0"/>
              <c:layout>
                <c:manualLayout>
                  <c:x val="0"/>
                  <c:y val="-1.564619397091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49-4EB9-9DDE-E7F11920BA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Jun'22</c:v>
                </c:pt>
                <c:pt idx="1">
                  <c:v>Jul'22</c:v>
                </c:pt>
                <c:pt idx="2">
                  <c:v>Aug'22</c:v>
                </c:pt>
                <c:pt idx="3">
                  <c:v>Sep'22 </c:v>
                </c:pt>
              </c:strCache>
            </c:strRef>
          </c:cat>
          <c:val>
            <c:numRef>
              <c:f>Sheet1!$B$2:$B$5</c:f>
              <c:numCache>
                <c:formatCode>0</c:formatCode>
                <c:ptCount val="4"/>
                <c:pt idx="0">
                  <c:v>2.2042079841170001</c:v>
                </c:pt>
                <c:pt idx="1">
                  <c:v>3.4041889919989998</c:v>
                </c:pt>
                <c:pt idx="2">
                  <c:v>2.741841888443</c:v>
                </c:pt>
                <c:pt idx="3">
                  <c:v>2.0840859171439998</c:v>
                </c:pt>
              </c:numCache>
            </c:numRef>
          </c:val>
          <c:extLst>
            <c:ext xmlns:c16="http://schemas.microsoft.com/office/drawing/2014/chart" uri="{C3380CC4-5D6E-409C-BE32-E72D297353CC}">
              <c16:uniqueId val="{00000000-BCA5-4AFB-B5E1-9A933CCA5E9B}"/>
            </c:ext>
          </c:extLst>
        </c:ser>
        <c:ser>
          <c:idx val="1"/>
          <c:order val="1"/>
          <c:tx>
            <c:strRef>
              <c:f>Sheet1!$C$1</c:f>
              <c:strCache>
                <c:ptCount val="1"/>
                <c:pt idx="0">
                  <c:v>I’ve been hit hard – no option but to cut back on spending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207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Jun'22</c:v>
                </c:pt>
                <c:pt idx="1">
                  <c:v>Jul'22</c:v>
                </c:pt>
                <c:pt idx="2">
                  <c:v>Aug'22</c:v>
                </c:pt>
                <c:pt idx="3">
                  <c:v>Sep'22 </c:v>
                </c:pt>
              </c:strCache>
            </c:strRef>
          </c:cat>
          <c:val>
            <c:numRef>
              <c:f>Sheet1!$C$2:$C$5</c:f>
              <c:numCache>
                <c:formatCode>0</c:formatCode>
                <c:ptCount val="4"/>
                <c:pt idx="0">
                  <c:v>22.424400067080001</c:v>
                </c:pt>
                <c:pt idx="1">
                  <c:v>20.695943602650001</c:v>
                </c:pt>
                <c:pt idx="2">
                  <c:v>20.08405526344</c:v>
                </c:pt>
                <c:pt idx="3">
                  <c:v>25.029995341599999</c:v>
                </c:pt>
              </c:numCache>
            </c:numRef>
          </c:val>
          <c:extLst>
            <c:ext xmlns:c16="http://schemas.microsoft.com/office/drawing/2014/chart" uri="{C3380CC4-5D6E-409C-BE32-E72D297353CC}">
              <c16:uniqueId val="{00000001-BCA5-4AFB-B5E1-9A933CCA5E9B}"/>
            </c:ext>
          </c:extLst>
        </c:ser>
        <c:ser>
          <c:idx val="2"/>
          <c:order val="2"/>
          <c:tx>
            <c:strRef>
              <c:f>Sheet1!$D$1</c:f>
              <c:strCache>
                <c:ptCount val="1"/>
                <c:pt idx="0">
                  <c:v>I’m cautious - things are OK but I feel I have to be very careful</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207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Jun'22</c:v>
                </c:pt>
                <c:pt idx="1">
                  <c:v>Jul'22</c:v>
                </c:pt>
                <c:pt idx="2">
                  <c:v>Aug'22</c:v>
                </c:pt>
                <c:pt idx="3">
                  <c:v>Sep'22 </c:v>
                </c:pt>
              </c:strCache>
            </c:strRef>
          </c:cat>
          <c:val>
            <c:numRef>
              <c:f>Sheet1!$D$2:$D$5</c:f>
              <c:numCache>
                <c:formatCode>0</c:formatCode>
                <c:ptCount val="4"/>
                <c:pt idx="0">
                  <c:v>46.902941937439998</c:v>
                </c:pt>
                <c:pt idx="1">
                  <c:v>49.724570907100002</c:v>
                </c:pt>
                <c:pt idx="2">
                  <c:v>49.478542737870001</c:v>
                </c:pt>
                <c:pt idx="3">
                  <c:v>50.757083004499997</c:v>
                </c:pt>
              </c:numCache>
            </c:numRef>
          </c:val>
          <c:extLst>
            <c:ext xmlns:c16="http://schemas.microsoft.com/office/drawing/2014/chart" uri="{C3380CC4-5D6E-409C-BE32-E72D297353CC}">
              <c16:uniqueId val="{00000002-BCA5-4AFB-B5E1-9A933CCA5E9B}"/>
            </c:ext>
          </c:extLst>
        </c:ser>
        <c:ser>
          <c:idx val="3"/>
          <c:order val="3"/>
          <c:tx>
            <c:strRef>
              <c:f>Sheet1!$E$1</c:f>
              <c:strCache>
                <c:ptCount val="1"/>
                <c:pt idx="0">
                  <c:v>I’m alright – the ‘cost of living crisis’ has not really affected me and confident it won’t</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Jun'22</c:v>
                </c:pt>
                <c:pt idx="1">
                  <c:v>Jul'22</c:v>
                </c:pt>
                <c:pt idx="2">
                  <c:v>Aug'22</c:v>
                </c:pt>
                <c:pt idx="3">
                  <c:v>Sep'22 </c:v>
                </c:pt>
              </c:strCache>
            </c:strRef>
          </c:cat>
          <c:val>
            <c:numRef>
              <c:f>Sheet1!$E$2:$E$5</c:f>
              <c:numCache>
                <c:formatCode>0</c:formatCode>
                <c:ptCount val="4"/>
                <c:pt idx="0">
                  <c:v>19.829734633289998</c:v>
                </c:pt>
                <c:pt idx="1">
                  <c:v>18.520960927979999</c:v>
                </c:pt>
                <c:pt idx="2">
                  <c:v>20.312434869939999</c:v>
                </c:pt>
                <c:pt idx="3">
                  <c:v>14.98415337178</c:v>
                </c:pt>
              </c:numCache>
            </c:numRef>
          </c:val>
          <c:extLst>
            <c:ext xmlns:c16="http://schemas.microsoft.com/office/drawing/2014/chart" uri="{C3380CC4-5D6E-409C-BE32-E72D297353CC}">
              <c16:uniqueId val="{00000003-BCA5-4AFB-B5E1-9A933CCA5E9B}"/>
            </c:ext>
          </c:extLst>
        </c:ser>
        <c:ser>
          <c:idx val="4"/>
          <c:order val="4"/>
          <c:tx>
            <c:strRef>
              <c:f>Sheet1!$F$1</c:f>
              <c:strCache>
                <c:ptCount val="1"/>
                <c:pt idx="0">
                  <c:v>I’m one of the lucky ones – better off than before the crisis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Jun'22</c:v>
                </c:pt>
                <c:pt idx="1">
                  <c:v>Jul'22</c:v>
                </c:pt>
                <c:pt idx="2">
                  <c:v>Aug'22</c:v>
                </c:pt>
                <c:pt idx="3">
                  <c:v>Sep'22 </c:v>
                </c:pt>
              </c:strCache>
            </c:strRef>
          </c:cat>
          <c:val>
            <c:numRef>
              <c:f>Sheet1!$F$2:$F$5</c:f>
              <c:numCache>
                <c:formatCode>0</c:formatCode>
                <c:ptCount val="4"/>
                <c:pt idx="0">
                  <c:v>8.6387153780830008</c:v>
                </c:pt>
                <c:pt idx="1">
                  <c:v>7.6543355702760003</c:v>
                </c:pt>
                <c:pt idx="2">
                  <c:v>7.3831252403049996</c:v>
                </c:pt>
                <c:pt idx="3">
                  <c:v>7.1446823649719997</c:v>
                </c:pt>
              </c:numCache>
            </c:numRef>
          </c:val>
          <c:extLst>
            <c:ext xmlns:c16="http://schemas.microsoft.com/office/drawing/2014/chart" uri="{C3380CC4-5D6E-409C-BE32-E72D297353CC}">
              <c16:uniqueId val="{00000004-BCA5-4AFB-B5E1-9A933CCA5E9B}"/>
            </c:ext>
          </c:extLst>
        </c:ser>
        <c:dLbls>
          <c:showLegendKey val="0"/>
          <c:showVal val="0"/>
          <c:showCatName val="0"/>
          <c:showSerName val="0"/>
          <c:showPercent val="0"/>
          <c:showBubbleSize val="0"/>
        </c:dLbls>
        <c:gapWidth val="150"/>
        <c:overlap val="100"/>
        <c:axId val="-506495328"/>
        <c:axId val="-506500224"/>
      </c:barChart>
      <c:catAx>
        <c:axId val="-50649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506500224"/>
        <c:crosses val="autoZero"/>
        <c:auto val="1"/>
        <c:lblAlgn val="ctr"/>
        <c:lblOffset val="100"/>
        <c:noMultiLvlLbl val="0"/>
      </c:catAx>
      <c:valAx>
        <c:axId val="-506500224"/>
        <c:scaling>
          <c:orientation val="minMax"/>
          <c:max val="100"/>
        </c:scaling>
        <c:delete val="1"/>
        <c:axPos val="l"/>
        <c:numFmt formatCode="0" sourceLinked="1"/>
        <c:majorTickMark val="out"/>
        <c:minorTickMark val="none"/>
        <c:tickLblPos val="nextTo"/>
        <c:crossAx val="-506495328"/>
        <c:crosses val="autoZero"/>
        <c:crossBetween val="between"/>
      </c:valAx>
      <c:spPr>
        <a:noFill/>
        <a:ln>
          <a:noFill/>
        </a:ln>
        <a:effectLst/>
      </c:spPr>
    </c:plotArea>
    <c:legend>
      <c:legendPos val="l"/>
      <c:layout>
        <c:manualLayout>
          <c:xMode val="edge"/>
          <c:yMode val="edge"/>
          <c:x val="0.60692553924975745"/>
          <c:y val="0.11400506838125955"/>
          <c:w val="0.35849356321884618"/>
          <c:h val="0.7969298964271238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rgbClr val="C00000"/>
                </a:solidFill>
                <a:latin typeface="+mn-lt"/>
                <a:ea typeface="+mn-ea"/>
                <a:cs typeface="+mn-cs"/>
              </a:defRPr>
            </a:pPr>
            <a:r>
              <a:rPr lang="en-GB" sz="1100" b="1" dirty="0">
                <a:solidFill>
                  <a:srgbClr val="C00000"/>
                </a:solidFill>
              </a:rPr>
              <a:t>Figure 5.  Proportion</a:t>
            </a:r>
            <a:r>
              <a:rPr lang="en-GB" sz="1100" b="1" baseline="0" dirty="0">
                <a:solidFill>
                  <a:srgbClr val="C00000"/>
                </a:solidFill>
              </a:rPr>
              <a:t> </a:t>
            </a:r>
            <a:r>
              <a:rPr lang="en-GB" sz="1100" b="1" dirty="0">
                <a:solidFill>
                  <a:srgbClr val="C00000"/>
                </a:solidFill>
              </a:rPr>
              <a:t>anticipating going on </a:t>
            </a:r>
            <a:r>
              <a:rPr lang="en-GB" sz="1100" b="1" u="sng" dirty="0">
                <a:solidFill>
                  <a:srgbClr val="C00000"/>
                </a:solidFill>
              </a:rPr>
              <a:t>any</a:t>
            </a:r>
            <a:r>
              <a:rPr lang="en-GB" sz="1100" b="1" dirty="0">
                <a:solidFill>
                  <a:srgbClr val="C00000"/>
                </a:solidFill>
              </a:rPr>
              <a:t> overnight UK trips, Percentage, September 2022, UK</a:t>
            </a:r>
          </a:p>
        </c:rich>
      </c:tx>
      <c:layout>
        <c:manualLayout>
          <c:xMode val="edge"/>
          <c:yMode val="edge"/>
          <c:x val="3.0558045627063084E-2"/>
          <c:y val="1.9524268050273002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rgbClr val="C00000"/>
              </a:solidFill>
              <a:latin typeface="+mn-lt"/>
              <a:ea typeface="+mn-ea"/>
              <a:cs typeface="+mn-cs"/>
            </a:defRPr>
          </a:pPr>
          <a:endParaRPr lang="en-US"/>
        </a:p>
      </c:txPr>
    </c:title>
    <c:autoTitleDeleted val="0"/>
    <c:plotArea>
      <c:layout>
        <c:manualLayout>
          <c:layoutTarget val="inner"/>
          <c:xMode val="edge"/>
          <c:yMode val="edge"/>
          <c:x val="2.4858188011335804E-2"/>
          <c:y val="0.11528133408857782"/>
          <c:w val="0.95667582774169158"/>
          <c:h val="0.69894911488914102"/>
        </c:manualLayout>
      </c:layout>
      <c:barChart>
        <c:barDir val="col"/>
        <c:grouping val="clustered"/>
        <c:varyColors val="0"/>
        <c:ser>
          <c:idx val="0"/>
          <c:order val="0"/>
          <c:tx>
            <c:strRef>
              <c:f>Sheet1!$B$1</c:f>
              <c:strCache>
                <c:ptCount val="1"/>
                <c:pt idx="0">
                  <c:v>September data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1184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At any point in the next 12 months</c:v>
                </c:pt>
                <c:pt idx="1">
                  <c:v>October to December 2022 trip</c:v>
                </c:pt>
                <c:pt idx="2">
                  <c:v>January to March 2023 trip</c:v>
                </c:pt>
                <c:pt idx="3">
                  <c:v>No plans / would never do this</c:v>
                </c:pt>
              </c:strCache>
            </c:strRef>
          </c:cat>
          <c:val>
            <c:numRef>
              <c:f>Sheet1!$B$2:$B$8</c:f>
              <c:numCache>
                <c:formatCode>General</c:formatCode>
                <c:ptCount val="4"/>
                <c:pt idx="0">
                  <c:v>67</c:v>
                </c:pt>
                <c:pt idx="1">
                  <c:v>27</c:v>
                </c:pt>
                <c:pt idx="2">
                  <c:v>19</c:v>
                </c:pt>
                <c:pt idx="3">
                  <c:v>30</c:v>
                </c:pt>
              </c:numCache>
            </c:numRef>
          </c:val>
          <c:extLst>
            <c:ext xmlns:c16="http://schemas.microsoft.com/office/drawing/2014/chart" uri="{C3380CC4-5D6E-409C-BE32-E72D297353CC}">
              <c16:uniqueId val="{00000006-2824-4F9A-BEA0-9E971BA707E2}"/>
            </c:ext>
          </c:extLst>
        </c:ser>
        <c:ser>
          <c:idx val="1"/>
          <c:order val="1"/>
          <c:tx>
            <c:strRef>
              <c:f>Sheet1!$C$1</c:f>
              <c:strCache>
                <c:ptCount val="1"/>
                <c:pt idx="0">
                  <c:v>August data</c:v>
                </c:pt>
              </c:strCache>
            </c:strRef>
          </c:tx>
          <c:spPr>
            <a:solidFill>
              <a:schemeClr val="bg1">
                <a:alpha val="99000"/>
              </a:schemeClr>
            </a:solidFill>
            <a:ln w="19050">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At any point in the next 12 months</c:v>
                </c:pt>
                <c:pt idx="1">
                  <c:v>October to December 2022 trip</c:v>
                </c:pt>
                <c:pt idx="2">
                  <c:v>January to March 2023 trip</c:v>
                </c:pt>
                <c:pt idx="3">
                  <c:v>No plans / would never do this</c:v>
                </c:pt>
              </c:strCache>
            </c:strRef>
          </c:cat>
          <c:val>
            <c:numRef>
              <c:f>Sheet1!$C$2:$C$8</c:f>
              <c:numCache>
                <c:formatCode>0</c:formatCode>
                <c:ptCount val="4"/>
                <c:pt idx="0">
                  <c:v>66.61494790079</c:v>
                </c:pt>
                <c:pt idx="1">
                  <c:v>27.400273365019999</c:v>
                </c:pt>
                <c:pt idx="2">
                  <c:v>18.79070221512</c:v>
                </c:pt>
                <c:pt idx="3">
                  <c:v>29.195842445330001</c:v>
                </c:pt>
              </c:numCache>
            </c:numRef>
          </c:val>
          <c:extLst>
            <c:ext xmlns:c16="http://schemas.microsoft.com/office/drawing/2014/chart" uri="{C3380CC4-5D6E-409C-BE32-E72D297353CC}">
              <c16:uniqueId val="{00000002-6035-4B74-9DE8-3B2D960A9EB2}"/>
            </c:ext>
          </c:extLst>
        </c:ser>
        <c:ser>
          <c:idx val="2"/>
          <c:order val="2"/>
          <c:tx>
            <c:strRef>
              <c:f>Sheet1!$D$1</c:f>
              <c:strCache>
                <c:ptCount val="1"/>
                <c:pt idx="0">
                  <c:v>July data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At any point in the next 12 months</c:v>
                </c:pt>
                <c:pt idx="1">
                  <c:v>October to December 2022 trip</c:v>
                </c:pt>
                <c:pt idx="2">
                  <c:v>January to March 2023 trip</c:v>
                </c:pt>
                <c:pt idx="3">
                  <c:v>No plans / would never do this</c:v>
                </c:pt>
              </c:strCache>
            </c:strRef>
          </c:cat>
          <c:val>
            <c:numRef>
              <c:f>Sheet1!$D$2:$D$8</c:f>
            </c:numRef>
          </c:val>
          <c:extLst>
            <c:ext xmlns:c16="http://schemas.microsoft.com/office/drawing/2014/chart" uri="{C3380CC4-5D6E-409C-BE32-E72D297353CC}">
              <c16:uniqueId val="{00000001-E0D9-42B5-9C3B-63213580FD4D}"/>
            </c:ext>
          </c:extLst>
        </c:ser>
        <c:dLbls>
          <c:showLegendKey val="0"/>
          <c:showVal val="0"/>
          <c:showCatName val="0"/>
          <c:showSerName val="0"/>
          <c:showPercent val="0"/>
          <c:showBubbleSize val="0"/>
        </c:dLbls>
        <c:gapWidth val="219"/>
        <c:axId val="-573539232"/>
        <c:axId val="-573556640"/>
      </c:barChart>
      <c:catAx>
        <c:axId val="-57353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573556640"/>
        <c:crosses val="autoZero"/>
        <c:auto val="1"/>
        <c:lblAlgn val="ctr"/>
        <c:lblOffset val="100"/>
        <c:noMultiLvlLbl val="0"/>
      </c:catAx>
      <c:valAx>
        <c:axId val="-573556640"/>
        <c:scaling>
          <c:orientation val="minMax"/>
          <c:max val="100"/>
        </c:scaling>
        <c:delete val="1"/>
        <c:axPos val="l"/>
        <c:numFmt formatCode="General" sourceLinked="1"/>
        <c:majorTickMark val="out"/>
        <c:minorTickMark val="none"/>
        <c:tickLblPos val="nextTo"/>
        <c:crossAx val="-573539232"/>
        <c:crosses val="autoZero"/>
        <c:crossBetween val="between"/>
      </c:valAx>
      <c:spPr>
        <a:noFill/>
        <a:ln>
          <a:noFill/>
        </a:ln>
        <a:effectLst/>
      </c:spPr>
    </c:plotArea>
    <c:legend>
      <c:legendPos val="t"/>
      <c:layout>
        <c:manualLayout>
          <c:xMode val="edge"/>
          <c:yMode val="edge"/>
          <c:x val="0.31005295077203687"/>
          <c:y val="0.1982630019680918"/>
          <c:w val="0.29894653951278027"/>
          <c:h val="6.368814365544951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GB" sz="1100" b="1" i="0" u="none" strike="noStrike" kern="1200" spc="0" baseline="0" dirty="0">
                <a:solidFill>
                  <a:srgbClr val="C00000"/>
                </a:solidFill>
                <a:latin typeface="+mn-lt"/>
                <a:ea typeface="+mn-ea"/>
                <a:cs typeface="+mn-cs"/>
              </a:defRPr>
            </a:pPr>
            <a:r>
              <a:rPr lang="en-GB" sz="1100" b="1" i="0" u="none" strike="noStrike" kern="1200" spc="0" baseline="0" dirty="0">
                <a:solidFill>
                  <a:srgbClr val="C00000"/>
                </a:solidFill>
                <a:latin typeface="+mn-lt"/>
                <a:ea typeface="+mn-ea"/>
                <a:cs typeface="+mn-cs"/>
              </a:rPr>
              <a:t>Figure 28. Activities for UK holidays and short breaks, </a:t>
            </a:r>
            <a:r>
              <a:rPr lang="en-GB" sz="1100" b="1" i="0" u="sng" strike="noStrike" baseline="0" dirty="0">
                <a:effectLst/>
              </a:rPr>
              <a:t>in October-December 2022, </a:t>
            </a:r>
            <a:r>
              <a:rPr lang="en-GB" sz="1100" b="1" i="0" u="none" strike="noStrike" baseline="0" dirty="0">
                <a:effectLst/>
              </a:rPr>
              <a:t>Percentage, September 2022, UK,  Full list</a:t>
            </a:r>
            <a:endParaRPr lang="en-GB" sz="1100" b="1" i="0" u="none" strike="noStrike" kern="1200" spc="0" baseline="0" dirty="0">
              <a:solidFill>
                <a:srgbClr val="C00000"/>
              </a:solidFill>
              <a:latin typeface="+mn-lt"/>
              <a:ea typeface="+mn-ea"/>
              <a:cs typeface="+mn-cs"/>
            </a:endParaRPr>
          </a:p>
        </c:rich>
      </c:tx>
      <c:layout>
        <c:manualLayout>
          <c:xMode val="edge"/>
          <c:yMode val="edge"/>
          <c:x val="8.3847792537660912E-4"/>
          <c:y val="0"/>
        </c:manualLayout>
      </c:layout>
      <c:overlay val="0"/>
      <c:spPr>
        <a:noFill/>
        <a:ln>
          <a:noFill/>
        </a:ln>
        <a:effectLst/>
      </c:spPr>
      <c:txPr>
        <a:bodyPr rot="0" spcFirstLastPara="1" vertOverflow="ellipsis" vert="horz" wrap="square" anchor="ctr" anchorCtr="1"/>
        <a:lstStyle/>
        <a:p>
          <a:pPr algn="l" rtl="0">
            <a:defRPr lang="en-GB" sz="1100" b="1" i="0" u="none" strike="noStrike" kern="1200" spc="0" baseline="0" dirty="0">
              <a:solidFill>
                <a:srgbClr val="C00000"/>
              </a:solidFill>
              <a:latin typeface="+mn-lt"/>
              <a:ea typeface="+mn-ea"/>
              <a:cs typeface="+mn-cs"/>
            </a:defRPr>
          </a:pPr>
          <a:endParaRPr lang="en-US"/>
        </a:p>
      </c:txPr>
    </c:title>
    <c:autoTitleDeleted val="0"/>
    <c:plotArea>
      <c:layout>
        <c:manualLayout>
          <c:layoutTarget val="inner"/>
          <c:xMode val="edge"/>
          <c:yMode val="edge"/>
          <c:x val="0.47572651885140177"/>
          <c:y val="0.12332425702299479"/>
          <c:w val="0.51232428881778413"/>
          <c:h val="0.84550095889069721"/>
        </c:manualLayout>
      </c:layout>
      <c:barChart>
        <c:barDir val="bar"/>
        <c:grouping val="clustered"/>
        <c:varyColors val="0"/>
        <c:ser>
          <c:idx val="0"/>
          <c:order val="0"/>
          <c:tx>
            <c:strRef>
              <c:f>Sheet1!$B$1</c:f>
              <c:strCache>
                <c:ptCount val="1"/>
                <c:pt idx="0">
                  <c:v>Week 1</c:v>
                </c:pt>
              </c:strCache>
            </c:strRef>
          </c:tx>
          <c:spPr>
            <a:solidFill>
              <a:srgbClr val="1E1541">
                <a:alpha val="99000"/>
              </a:srgbClr>
            </a:solidFill>
            <a:ln>
              <a:noFill/>
            </a:ln>
            <a:effectLst/>
          </c:spPr>
          <c:invertIfNegative val="0"/>
          <c:dPt>
            <c:idx val="0"/>
            <c:invertIfNegative val="0"/>
            <c:bubble3D val="0"/>
            <c:extLst>
              <c:ext xmlns:c16="http://schemas.microsoft.com/office/drawing/2014/chart" uri="{C3380CC4-5D6E-409C-BE32-E72D297353CC}">
                <c16:uniqueId val="{00000000-C523-4CB8-98E6-3BB209529B1C}"/>
              </c:ext>
            </c:extLst>
          </c:dPt>
          <c:dPt>
            <c:idx val="1"/>
            <c:invertIfNegative val="0"/>
            <c:bubble3D val="0"/>
            <c:extLst>
              <c:ext xmlns:c16="http://schemas.microsoft.com/office/drawing/2014/chart" uri="{C3380CC4-5D6E-409C-BE32-E72D297353CC}">
                <c16:uniqueId val="{00000001-C523-4CB8-98E6-3BB209529B1C}"/>
              </c:ext>
            </c:extLst>
          </c:dPt>
          <c:dPt>
            <c:idx val="2"/>
            <c:invertIfNegative val="0"/>
            <c:bubble3D val="0"/>
            <c:extLst>
              <c:ext xmlns:c16="http://schemas.microsoft.com/office/drawing/2014/chart" uri="{C3380CC4-5D6E-409C-BE32-E72D297353CC}">
                <c16:uniqueId val="{00000002-C523-4CB8-98E6-3BB209529B1C}"/>
              </c:ext>
            </c:extLst>
          </c:dPt>
          <c:dPt>
            <c:idx val="3"/>
            <c:invertIfNegative val="0"/>
            <c:bubble3D val="0"/>
            <c:extLst>
              <c:ext xmlns:c16="http://schemas.microsoft.com/office/drawing/2014/chart" uri="{C3380CC4-5D6E-409C-BE32-E72D297353CC}">
                <c16:uniqueId val="{00000003-C523-4CB8-98E6-3BB209529B1C}"/>
              </c:ext>
            </c:extLst>
          </c:dPt>
          <c:dPt>
            <c:idx val="4"/>
            <c:invertIfNegative val="0"/>
            <c:bubble3D val="0"/>
            <c:extLst>
              <c:ext xmlns:c16="http://schemas.microsoft.com/office/drawing/2014/chart" uri="{C3380CC4-5D6E-409C-BE32-E72D297353CC}">
                <c16:uniqueId val="{00000004-C523-4CB8-98E6-3BB209529B1C}"/>
              </c:ext>
            </c:extLst>
          </c:dPt>
          <c:dPt>
            <c:idx val="5"/>
            <c:invertIfNegative val="0"/>
            <c:bubble3D val="0"/>
            <c:extLst>
              <c:ext xmlns:c16="http://schemas.microsoft.com/office/drawing/2014/chart" uri="{C3380CC4-5D6E-409C-BE32-E72D297353CC}">
                <c16:uniqueId val="{00000005-C523-4CB8-98E6-3BB209529B1C}"/>
              </c:ext>
            </c:extLst>
          </c:dPt>
          <c:dPt>
            <c:idx val="6"/>
            <c:invertIfNegative val="0"/>
            <c:bubble3D val="0"/>
            <c:extLst>
              <c:ext xmlns:c16="http://schemas.microsoft.com/office/drawing/2014/chart" uri="{C3380CC4-5D6E-409C-BE32-E72D297353CC}">
                <c16:uniqueId val="{00000006-C523-4CB8-98E6-3BB209529B1C}"/>
              </c:ext>
            </c:extLst>
          </c:dPt>
          <c:dPt>
            <c:idx val="7"/>
            <c:invertIfNegative val="0"/>
            <c:bubble3D val="0"/>
            <c:extLst>
              <c:ext xmlns:c16="http://schemas.microsoft.com/office/drawing/2014/chart" uri="{C3380CC4-5D6E-409C-BE32-E72D297353CC}">
                <c16:uniqueId val="{00000007-C523-4CB8-98E6-3BB209529B1C}"/>
              </c:ext>
            </c:extLst>
          </c:dPt>
          <c:dPt>
            <c:idx val="8"/>
            <c:invertIfNegative val="0"/>
            <c:bubble3D val="0"/>
            <c:extLst>
              <c:ext xmlns:c16="http://schemas.microsoft.com/office/drawing/2014/chart" uri="{C3380CC4-5D6E-409C-BE32-E72D297353CC}">
                <c16:uniqueId val="{00000008-C523-4CB8-98E6-3BB209529B1C}"/>
              </c:ext>
            </c:extLst>
          </c:dPt>
          <c:dPt>
            <c:idx val="9"/>
            <c:invertIfNegative val="0"/>
            <c:bubble3D val="0"/>
            <c:extLst>
              <c:ext xmlns:c16="http://schemas.microsoft.com/office/drawing/2014/chart" uri="{C3380CC4-5D6E-409C-BE32-E72D297353CC}">
                <c16:uniqueId val="{00000009-C523-4CB8-98E6-3BB209529B1C}"/>
              </c:ext>
            </c:extLst>
          </c:dPt>
          <c:dPt>
            <c:idx val="10"/>
            <c:invertIfNegative val="0"/>
            <c:bubble3D val="0"/>
            <c:extLst>
              <c:ext xmlns:c16="http://schemas.microsoft.com/office/drawing/2014/chart" uri="{C3380CC4-5D6E-409C-BE32-E72D297353CC}">
                <c16:uniqueId val="{0000000A-C523-4CB8-98E6-3BB209529B1C}"/>
              </c:ext>
            </c:extLst>
          </c:dPt>
          <c:dPt>
            <c:idx val="11"/>
            <c:invertIfNegative val="0"/>
            <c:bubble3D val="0"/>
            <c:extLst>
              <c:ext xmlns:c16="http://schemas.microsoft.com/office/drawing/2014/chart" uri="{C3380CC4-5D6E-409C-BE32-E72D297353CC}">
                <c16:uniqueId val="{0000000B-C523-4CB8-98E6-3BB209529B1C}"/>
              </c:ext>
            </c:extLst>
          </c:dPt>
          <c:dPt>
            <c:idx val="12"/>
            <c:invertIfNegative val="0"/>
            <c:bubble3D val="0"/>
            <c:spPr>
              <a:solidFill>
                <a:srgbClr val="002060">
                  <a:alpha val="99000"/>
                </a:srgbClr>
              </a:solidFill>
              <a:ln>
                <a:noFill/>
              </a:ln>
              <a:effectLst/>
            </c:spPr>
            <c:extLst>
              <c:ext xmlns:c16="http://schemas.microsoft.com/office/drawing/2014/chart" uri="{C3380CC4-5D6E-409C-BE32-E72D297353CC}">
                <c16:uniqueId val="{0000000C-C523-4CB8-98E6-3BB209529B1C}"/>
              </c:ext>
            </c:extLst>
          </c:dPt>
          <c:dPt>
            <c:idx val="14"/>
            <c:invertIfNegative val="0"/>
            <c:bubble3D val="0"/>
            <c:extLst>
              <c:ext xmlns:c16="http://schemas.microsoft.com/office/drawing/2014/chart" uri="{C3380CC4-5D6E-409C-BE32-E72D297353CC}">
                <c16:uniqueId val="{0000000E-2803-4C6D-8C7B-7F620271D7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Trying local food and drink</c:v>
                </c:pt>
                <c:pt idx="1">
                  <c:v>Walking, hiking</c:v>
                </c:pt>
                <c:pt idx="2">
                  <c:v>Visit cultural attractions </c:v>
                </c:pt>
                <c:pt idx="3">
                  <c:v>Visit heritage sites </c:v>
                </c:pt>
                <c:pt idx="4">
                  <c:v>Explore scenic areas by car</c:v>
                </c:pt>
                <c:pt idx="5">
                  <c:v>Nature and wildlife experiences </c:v>
                </c:pt>
                <c:pt idx="6">
                  <c:v>Learn about local history and culture</c:v>
                </c:pt>
                <c:pt idx="7">
                  <c:v>Visit family attractions</c:v>
                </c:pt>
                <c:pt idx="8">
                  <c:v>Experience the nightlife </c:v>
                </c:pt>
                <c:pt idx="9">
                  <c:v>Adventure activities</c:v>
                </c:pt>
                <c:pt idx="10">
                  <c:v>Speciality shopping </c:v>
                </c:pt>
                <c:pt idx="11">
                  <c:v>Health or wellbeing experiences </c:v>
                </c:pt>
                <c:pt idx="12">
                  <c:v>Visit locations from TV, film or literature</c:v>
                </c:pt>
                <c:pt idx="13">
                  <c:v>Cycling or mountain biking</c:v>
                </c:pt>
                <c:pt idx="14">
                  <c:v>Water sports </c:v>
                </c:pt>
                <c:pt idx="15">
                  <c:v>Creative or artistic pursuits</c:v>
                </c:pt>
                <c:pt idx="16">
                  <c:v>Conservation or volunteering activities</c:v>
                </c:pt>
                <c:pt idx="17">
                  <c:v>Golf</c:v>
                </c:pt>
              </c:strCache>
            </c:strRef>
          </c:cat>
          <c:val>
            <c:numRef>
              <c:f>Sheet1!$B$2:$B$19</c:f>
              <c:numCache>
                <c:formatCode>0</c:formatCode>
                <c:ptCount val="18"/>
                <c:pt idx="0">
                  <c:v>39.95187750465</c:v>
                </c:pt>
                <c:pt idx="1">
                  <c:v>34.220102630870002</c:v>
                </c:pt>
                <c:pt idx="2">
                  <c:v>23.439297350379999</c:v>
                </c:pt>
                <c:pt idx="3">
                  <c:v>23.00449472755</c:v>
                </c:pt>
                <c:pt idx="4">
                  <c:v>21.975831218300002</c:v>
                </c:pt>
                <c:pt idx="5">
                  <c:v>17.83996334958</c:v>
                </c:pt>
                <c:pt idx="6">
                  <c:v>16.991704604159999</c:v>
                </c:pt>
                <c:pt idx="7">
                  <c:v>16.09804474601</c:v>
                </c:pt>
                <c:pt idx="8">
                  <c:v>13.04001103499</c:v>
                </c:pt>
                <c:pt idx="9">
                  <c:v>11.897900417120001</c:v>
                </c:pt>
                <c:pt idx="10">
                  <c:v>11.494070392479999</c:v>
                </c:pt>
                <c:pt idx="11">
                  <c:v>9.8118022590739997</c:v>
                </c:pt>
                <c:pt idx="12">
                  <c:v>8.7033555309779995</c:v>
                </c:pt>
                <c:pt idx="13">
                  <c:v>8.0453005225539993</c:v>
                </c:pt>
                <c:pt idx="14">
                  <c:v>7.327884139789</c:v>
                </c:pt>
                <c:pt idx="15">
                  <c:v>4.8553811736399997</c:v>
                </c:pt>
                <c:pt idx="16">
                  <c:v>4.0164872927120001</c:v>
                </c:pt>
                <c:pt idx="17">
                  <c:v>2.0488172227770001</c:v>
                </c:pt>
              </c:numCache>
            </c:numRef>
          </c:val>
          <c:extLst>
            <c:ext xmlns:c16="http://schemas.microsoft.com/office/drawing/2014/chart" uri="{C3380CC4-5D6E-409C-BE32-E72D297353CC}">
              <c16:uniqueId val="{0000000F-C523-4CB8-98E6-3BB209529B1C}"/>
            </c:ext>
          </c:extLst>
        </c:ser>
        <c:dLbls>
          <c:showLegendKey val="0"/>
          <c:showVal val="0"/>
          <c:showCatName val="0"/>
          <c:showSerName val="0"/>
          <c:showPercent val="0"/>
          <c:showBubbleSize val="0"/>
        </c:dLbls>
        <c:gapWidth val="100"/>
        <c:axId val="-1326353056"/>
        <c:axId val="-1326348704"/>
      </c:barChart>
      <c:catAx>
        <c:axId val="-1326353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1326348704"/>
        <c:crosses val="autoZero"/>
        <c:auto val="1"/>
        <c:lblAlgn val="ctr"/>
        <c:lblOffset val="100"/>
        <c:noMultiLvlLbl val="0"/>
      </c:catAx>
      <c:valAx>
        <c:axId val="-1326348704"/>
        <c:scaling>
          <c:orientation val="minMax"/>
          <c:max val="100"/>
          <c:min val="1"/>
        </c:scaling>
        <c:delete val="1"/>
        <c:axPos val="t"/>
        <c:numFmt formatCode="0" sourceLinked="1"/>
        <c:majorTickMark val="out"/>
        <c:minorTickMark val="none"/>
        <c:tickLblPos val="nextTo"/>
        <c:crossAx val="-13263530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GB" sz="1100" b="1" i="0" u="none" strike="noStrike" kern="1200" spc="0" baseline="0" dirty="0">
                <a:solidFill>
                  <a:srgbClr val="C00000"/>
                </a:solidFill>
                <a:latin typeface="+mn-lt"/>
                <a:ea typeface="+mn-ea"/>
                <a:cs typeface="+mn-cs"/>
              </a:defRPr>
            </a:pPr>
            <a:r>
              <a:rPr lang="en-GB" sz="1100" b="1" i="0" u="none" strike="noStrike" kern="1200" spc="0" baseline="0" dirty="0">
                <a:solidFill>
                  <a:srgbClr val="C00000"/>
                </a:solidFill>
                <a:latin typeface="+mn-lt"/>
                <a:ea typeface="+mn-ea"/>
                <a:cs typeface="+mn-cs"/>
              </a:rPr>
              <a:t>Figure 29. Activities for UK holidays and short </a:t>
            </a:r>
            <a:r>
              <a:rPr lang="en-GB" sz="1100" b="1" i="0" u="none" strike="noStrike" baseline="0" dirty="0">
                <a:effectLst/>
              </a:rPr>
              <a:t>breaks </a:t>
            </a:r>
            <a:r>
              <a:rPr lang="en-GB" sz="1100" b="1" i="0" u="sng" strike="noStrike" baseline="0" dirty="0">
                <a:effectLst/>
              </a:rPr>
              <a:t>in January-March 2023</a:t>
            </a:r>
            <a:r>
              <a:rPr lang="en-GB" sz="1100" b="1" i="0" u="none" strike="noStrike" baseline="0" dirty="0">
                <a:effectLst/>
              </a:rPr>
              <a:t>, Percentage, September 2022, UK,  Full list</a:t>
            </a:r>
            <a:endParaRPr lang="en-GB" sz="1100" b="1" i="0" u="none" strike="noStrike" kern="1200" spc="0" baseline="0" dirty="0">
              <a:solidFill>
                <a:srgbClr val="C00000"/>
              </a:solidFill>
              <a:latin typeface="+mn-lt"/>
              <a:ea typeface="+mn-ea"/>
              <a:cs typeface="+mn-cs"/>
            </a:endParaRPr>
          </a:p>
        </c:rich>
      </c:tx>
      <c:layout>
        <c:manualLayout>
          <c:xMode val="edge"/>
          <c:yMode val="edge"/>
          <c:x val="8.3854785872145671E-4"/>
          <c:y val="9.2978262121583347E-3"/>
        </c:manualLayout>
      </c:layout>
      <c:overlay val="0"/>
      <c:spPr>
        <a:noFill/>
        <a:ln>
          <a:noFill/>
        </a:ln>
        <a:effectLst/>
      </c:spPr>
      <c:txPr>
        <a:bodyPr rot="0" spcFirstLastPara="1" vertOverflow="ellipsis" vert="horz" wrap="square" anchor="ctr" anchorCtr="1"/>
        <a:lstStyle/>
        <a:p>
          <a:pPr algn="l" rtl="0">
            <a:defRPr lang="en-GB" sz="1100" b="1" i="0" u="none" strike="noStrike" kern="1200" spc="0" baseline="0" dirty="0">
              <a:solidFill>
                <a:srgbClr val="C00000"/>
              </a:solidFill>
              <a:latin typeface="+mn-lt"/>
              <a:ea typeface="+mn-ea"/>
              <a:cs typeface="+mn-cs"/>
            </a:defRPr>
          </a:pPr>
          <a:endParaRPr lang="en-US"/>
        </a:p>
      </c:txPr>
    </c:title>
    <c:autoTitleDeleted val="0"/>
    <c:plotArea>
      <c:layout>
        <c:manualLayout>
          <c:layoutTarget val="inner"/>
          <c:xMode val="edge"/>
          <c:yMode val="edge"/>
          <c:x val="0.47880672776264249"/>
          <c:y val="0.12267665570293808"/>
          <c:w val="0.99563204277846995"/>
          <c:h val="0.86162135470584411"/>
        </c:manualLayout>
      </c:layout>
      <c:barChart>
        <c:barDir val="bar"/>
        <c:grouping val="clustered"/>
        <c:varyColors val="0"/>
        <c:ser>
          <c:idx val="0"/>
          <c:order val="0"/>
          <c:tx>
            <c:strRef>
              <c:f>Sheet1!$B$1</c:f>
              <c:strCache>
                <c:ptCount val="1"/>
                <c:pt idx="0">
                  <c:v>Week 1</c:v>
                </c:pt>
              </c:strCache>
            </c:strRef>
          </c:tx>
          <c:spPr>
            <a:solidFill>
              <a:schemeClr val="accent2">
                <a:alpha val="99000"/>
              </a:schemeClr>
            </a:solidFill>
            <a:ln>
              <a:noFill/>
            </a:ln>
            <a:effectLst/>
          </c:spPr>
          <c:invertIfNegative val="0"/>
          <c:dPt>
            <c:idx val="0"/>
            <c:invertIfNegative val="0"/>
            <c:bubble3D val="0"/>
            <c:extLst>
              <c:ext xmlns:c16="http://schemas.microsoft.com/office/drawing/2014/chart" uri="{C3380CC4-5D6E-409C-BE32-E72D297353CC}">
                <c16:uniqueId val="{00000000-C523-4CB8-98E6-3BB209529B1C}"/>
              </c:ext>
            </c:extLst>
          </c:dPt>
          <c:dPt>
            <c:idx val="1"/>
            <c:invertIfNegative val="0"/>
            <c:bubble3D val="0"/>
            <c:extLst>
              <c:ext xmlns:c16="http://schemas.microsoft.com/office/drawing/2014/chart" uri="{C3380CC4-5D6E-409C-BE32-E72D297353CC}">
                <c16:uniqueId val="{00000001-C523-4CB8-98E6-3BB209529B1C}"/>
              </c:ext>
            </c:extLst>
          </c:dPt>
          <c:dPt>
            <c:idx val="2"/>
            <c:invertIfNegative val="0"/>
            <c:bubble3D val="0"/>
            <c:extLst>
              <c:ext xmlns:c16="http://schemas.microsoft.com/office/drawing/2014/chart" uri="{C3380CC4-5D6E-409C-BE32-E72D297353CC}">
                <c16:uniqueId val="{00000002-C523-4CB8-98E6-3BB209529B1C}"/>
              </c:ext>
            </c:extLst>
          </c:dPt>
          <c:dPt>
            <c:idx val="3"/>
            <c:invertIfNegative val="0"/>
            <c:bubble3D val="0"/>
            <c:extLst>
              <c:ext xmlns:c16="http://schemas.microsoft.com/office/drawing/2014/chart" uri="{C3380CC4-5D6E-409C-BE32-E72D297353CC}">
                <c16:uniqueId val="{00000003-C523-4CB8-98E6-3BB209529B1C}"/>
              </c:ext>
            </c:extLst>
          </c:dPt>
          <c:dPt>
            <c:idx val="4"/>
            <c:invertIfNegative val="0"/>
            <c:bubble3D val="0"/>
            <c:extLst>
              <c:ext xmlns:c16="http://schemas.microsoft.com/office/drawing/2014/chart" uri="{C3380CC4-5D6E-409C-BE32-E72D297353CC}">
                <c16:uniqueId val="{00000004-C523-4CB8-98E6-3BB209529B1C}"/>
              </c:ext>
            </c:extLst>
          </c:dPt>
          <c:dPt>
            <c:idx val="5"/>
            <c:invertIfNegative val="0"/>
            <c:bubble3D val="0"/>
            <c:extLst>
              <c:ext xmlns:c16="http://schemas.microsoft.com/office/drawing/2014/chart" uri="{C3380CC4-5D6E-409C-BE32-E72D297353CC}">
                <c16:uniqueId val="{00000005-C523-4CB8-98E6-3BB209529B1C}"/>
              </c:ext>
            </c:extLst>
          </c:dPt>
          <c:dPt>
            <c:idx val="6"/>
            <c:invertIfNegative val="0"/>
            <c:bubble3D val="0"/>
            <c:extLst>
              <c:ext xmlns:c16="http://schemas.microsoft.com/office/drawing/2014/chart" uri="{C3380CC4-5D6E-409C-BE32-E72D297353CC}">
                <c16:uniqueId val="{00000006-C523-4CB8-98E6-3BB209529B1C}"/>
              </c:ext>
            </c:extLst>
          </c:dPt>
          <c:dPt>
            <c:idx val="7"/>
            <c:invertIfNegative val="0"/>
            <c:bubble3D val="0"/>
            <c:extLst>
              <c:ext xmlns:c16="http://schemas.microsoft.com/office/drawing/2014/chart" uri="{C3380CC4-5D6E-409C-BE32-E72D297353CC}">
                <c16:uniqueId val="{00000007-C523-4CB8-98E6-3BB209529B1C}"/>
              </c:ext>
            </c:extLst>
          </c:dPt>
          <c:dPt>
            <c:idx val="8"/>
            <c:invertIfNegative val="0"/>
            <c:bubble3D val="0"/>
            <c:extLst>
              <c:ext xmlns:c16="http://schemas.microsoft.com/office/drawing/2014/chart" uri="{C3380CC4-5D6E-409C-BE32-E72D297353CC}">
                <c16:uniqueId val="{00000008-C523-4CB8-98E6-3BB209529B1C}"/>
              </c:ext>
            </c:extLst>
          </c:dPt>
          <c:dPt>
            <c:idx val="9"/>
            <c:invertIfNegative val="0"/>
            <c:bubble3D val="0"/>
            <c:extLst>
              <c:ext xmlns:c16="http://schemas.microsoft.com/office/drawing/2014/chart" uri="{C3380CC4-5D6E-409C-BE32-E72D297353CC}">
                <c16:uniqueId val="{00000009-C523-4CB8-98E6-3BB209529B1C}"/>
              </c:ext>
            </c:extLst>
          </c:dPt>
          <c:dPt>
            <c:idx val="11"/>
            <c:invertIfNegative val="0"/>
            <c:bubble3D val="0"/>
            <c:spPr>
              <a:solidFill>
                <a:schemeClr val="accent2">
                  <a:alpha val="99000"/>
                </a:schemeClr>
              </a:solidFill>
              <a:ln>
                <a:noFill/>
              </a:ln>
              <a:effectLst/>
            </c:spPr>
            <c:extLst>
              <c:ext xmlns:c16="http://schemas.microsoft.com/office/drawing/2014/chart" uri="{C3380CC4-5D6E-409C-BE32-E72D297353CC}">
                <c16:uniqueId val="{0000000B-C523-4CB8-98E6-3BB209529B1C}"/>
              </c:ext>
            </c:extLst>
          </c:dPt>
          <c:dPt>
            <c:idx val="12"/>
            <c:invertIfNegative val="0"/>
            <c:bubble3D val="0"/>
            <c:extLst>
              <c:ext xmlns:c16="http://schemas.microsoft.com/office/drawing/2014/chart" uri="{C3380CC4-5D6E-409C-BE32-E72D297353CC}">
                <c16:uniqueId val="{0000000C-C523-4CB8-98E6-3BB209529B1C}"/>
              </c:ext>
            </c:extLst>
          </c:dPt>
          <c:dPt>
            <c:idx val="13"/>
            <c:invertIfNegative val="0"/>
            <c:bubble3D val="0"/>
            <c:extLst>
              <c:ext xmlns:c16="http://schemas.microsoft.com/office/drawing/2014/chart" uri="{C3380CC4-5D6E-409C-BE32-E72D297353CC}">
                <c16:uniqueId val="{0000000D-DA39-4CF3-952F-9706434F4F2C}"/>
              </c:ext>
            </c:extLst>
          </c:dPt>
          <c:dPt>
            <c:idx val="14"/>
            <c:invertIfNegative val="0"/>
            <c:bubble3D val="0"/>
            <c:extLst>
              <c:ext xmlns:c16="http://schemas.microsoft.com/office/drawing/2014/chart" uri="{C3380CC4-5D6E-409C-BE32-E72D297353CC}">
                <c16:uniqueId val="{0000000E-DA39-4CF3-952F-9706434F4F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Trying local food and drink</c:v>
                </c:pt>
                <c:pt idx="1">
                  <c:v>Walking, hiking</c:v>
                </c:pt>
                <c:pt idx="2">
                  <c:v>Visit cultural attractions </c:v>
                </c:pt>
                <c:pt idx="3">
                  <c:v>Visit heritage sites </c:v>
                </c:pt>
                <c:pt idx="4">
                  <c:v>Explore scenic areas by car</c:v>
                </c:pt>
                <c:pt idx="5">
                  <c:v>Nature and wildlife experiences </c:v>
                </c:pt>
                <c:pt idx="6">
                  <c:v>Visit family attractions</c:v>
                </c:pt>
                <c:pt idx="7">
                  <c:v>Learn about local history and culture</c:v>
                </c:pt>
                <c:pt idx="8">
                  <c:v>Health or wellbeing experiences </c:v>
                </c:pt>
                <c:pt idx="9">
                  <c:v>Speciality shopping </c:v>
                </c:pt>
                <c:pt idx="10">
                  <c:v>Conservation or volunteering activities</c:v>
                </c:pt>
                <c:pt idx="11">
                  <c:v>Cycling or mountain biking</c:v>
                </c:pt>
                <c:pt idx="12">
                  <c:v>Experience the nightlife </c:v>
                </c:pt>
                <c:pt idx="13">
                  <c:v>Visit locations from TV, film or literature</c:v>
                </c:pt>
                <c:pt idx="14">
                  <c:v>Creative or artistic pursuits</c:v>
                </c:pt>
                <c:pt idx="15">
                  <c:v>Adventure activities</c:v>
                </c:pt>
                <c:pt idx="16">
                  <c:v>Water sports </c:v>
                </c:pt>
                <c:pt idx="17">
                  <c:v>Golf</c:v>
                </c:pt>
              </c:strCache>
            </c:strRef>
          </c:cat>
          <c:val>
            <c:numRef>
              <c:f>Sheet1!$B$2:$B$19</c:f>
              <c:numCache>
                <c:formatCode>0</c:formatCode>
                <c:ptCount val="18"/>
                <c:pt idx="0">
                  <c:v>30.450074238839999</c:v>
                </c:pt>
                <c:pt idx="1">
                  <c:v>27.085817799090002</c:v>
                </c:pt>
                <c:pt idx="2">
                  <c:v>25.500926493489999</c:v>
                </c:pt>
                <c:pt idx="3">
                  <c:v>24.805185785199999</c:v>
                </c:pt>
                <c:pt idx="4">
                  <c:v>21.455542186820001</c:v>
                </c:pt>
                <c:pt idx="5">
                  <c:v>17.330598801259999</c:v>
                </c:pt>
                <c:pt idx="6">
                  <c:v>16.691188174059999</c:v>
                </c:pt>
                <c:pt idx="7">
                  <c:v>14.761426398119999</c:v>
                </c:pt>
                <c:pt idx="8">
                  <c:v>14.1203082415</c:v>
                </c:pt>
                <c:pt idx="9">
                  <c:v>11.946509558960001</c:v>
                </c:pt>
                <c:pt idx="10">
                  <c:v>10.04638892735</c:v>
                </c:pt>
                <c:pt idx="11">
                  <c:v>10.0450792639</c:v>
                </c:pt>
                <c:pt idx="12">
                  <c:v>9.6783910829380009</c:v>
                </c:pt>
                <c:pt idx="13">
                  <c:v>9.3028551188099993</c:v>
                </c:pt>
                <c:pt idx="14">
                  <c:v>9.0843853144570001</c:v>
                </c:pt>
                <c:pt idx="15">
                  <c:v>7.6450230961569998</c:v>
                </c:pt>
                <c:pt idx="16">
                  <c:v>7.1727275003880004</c:v>
                </c:pt>
                <c:pt idx="17">
                  <c:v>3.8797362432210001</c:v>
                </c:pt>
              </c:numCache>
            </c:numRef>
          </c:val>
          <c:extLst>
            <c:ext xmlns:c16="http://schemas.microsoft.com/office/drawing/2014/chart" uri="{C3380CC4-5D6E-409C-BE32-E72D297353CC}">
              <c16:uniqueId val="{0000000F-C523-4CB8-98E6-3BB209529B1C}"/>
            </c:ext>
          </c:extLst>
        </c:ser>
        <c:dLbls>
          <c:showLegendKey val="0"/>
          <c:showVal val="0"/>
          <c:showCatName val="0"/>
          <c:showSerName val="0"/>
          <c:showPercent val="0"/>
          <c:showBubbleSize val="0"/>
        </c:dLbls>
        <c:gapWidth val="100"/>
        <c:axId val="-1326353056"/>
        <c:axId val="-1326348704"/>
      </c:barChart>
      <c:catAx>
        <c:axId val="-1326353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1326348704"/>
        <c:crosses val="autoZero"/>
        <c:auto val="1"/>
        <c:lblAlgn val="ctr"/>
        <c:lblOffset val="100"/>
        <c:noMultiLvlLbl val="0"/>
      </c:catAx>
      <c:valAx>
        <c:axId val="-1326348704"/>
        <c:scaling>
          <c:orientation val="minMax"/>
          <c:max val="100"/>
          <c:min val="1"/>
        </c:scaling>
        <c:delete val="1"/>
        <c:axPos val="t"/>
        <c:numFmt formatCode="0" sourceLinked="1"/>
        <c:majorTickMark val="out"/>
        <c:minorTickMark val="none"/>
        <c:tickLblPos val="nextTo"/>
        <c:crossAx val="-13263530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GB" sz="1100" b="1" i="0" u="none" strike="noStrike" kern="1200" spc="0" baseline="0" dirty="0">
                <a:solidFill>
                  <a:srgbClr val="C00000"/>
                </a:solidFill>
                <a:latin typeface="+mn-lt"/>
                <a:ea typeface="+mn-ea"/>
                <a:cs typeface="+mn-cs"/>
              </a:defRPr>
            </a:pPr>
            <a:r>
              <a:rPr lang="en-GB" sz="1100" b="1" i="0" u="none" strike="noStrike" kern="1200" spc="0" baseline="0" dirty="0">
                <a:solidFill>
                  <a:srgbClr val="C00000"/>
                </a:solidFill>
                <a:latin typeface="+mn-lt"/>
                <a:ea typeface="+mn-ea"/>
                <a:cs typeface="+mn-cs"/>
              </a:rPr>
              <a:t>Figure 12. Individual costs barrier to taking UK holidays and short breaks in next 6 months, Percentage, </a:t>
            </a:r>
            <a:r>
              <a:rPr lang="en-GB" sz="1100" b="1" i="0" u="none" strike="noStrike" baseline="0" dirty="0">
                <a:effectLst/>
              </a:rPr>
              <a:t>September</a:t>
            </a:r>
            <a:r>
              <a:rPr lang="en-GB" sz="1100" b="1" i="0" u="none" strike="noStrike" kern="1200" spc="0" baseline="0" dirty="0">
                <a:solidFill>
                  <a:srgbClr val="C00000"/>
                </a:solidFill>
                <a:latin typeface="+mn-lt"/>
                <a:ea typeface="+mn-ea"/>
                <a:cs typeface="+mn-cs"/>
              </a:rPr>
              <a:t> 2022, UK,  Full list</a:t>
            </a:r>
          </a:p>
        </c:rich>
      </c:tx>
      <c:layout>
        <c:manualLayout>
          <c:xMode val="edge"/>
          <c:yMode val="edge"/>
          <c:x val="8.3847792537660912E-4"/>
          <c:y val="0"/>
        </c:manualLayout>
      </c:layout>
      <c:overlay val="0"/>
      <c:spPr>
        <a:noFill/>
        <a:ln>
          <a:noFill/>
        </a:ln>
        <a:effectLst/>
      </c:spPr>
      <c:txPr>
        <a:bodyPr rot="0" spcFirstLastPara="1" vertOverflow="ellipsis" vert="horz" wrap="square" anchor="ctr" anchorCtr="1"/>
        <a:lstStyle/>
        <a:p>
          <a:pPr algn="l" rtl="0">
            <a:defRPr lang="en-GB" sz="1100" b="1" i="0" u="none" strike="noStrike" kern="1200" spc="0" baseline="0" dirty="0">
              <a:solidFill>
                <a:srgbClr val="C00000"/>
              </a:solidFill>
              <a:latin typeface="+mn-lt"/>
              <a:ea typeface="+mn-ea"/>
              <a:cs typeface="+mn-cs"/>
            </a:defRPr>
          </a:pPr>
          <a:endParaRPr lang="en-US"/>
        </a:p>
      </c:txPr>
    </c:title>
    <c:autoTitleDeleted val="0"/>
    <c:plotArea>
      <c:layout>
        <c:manualLayout>
          <c:layoutTarget val="inner"/>
          <c:xMode val="edge"/>
          <c:yMode val="edge"/>
          <c:x val="0.20799710372278871"/>
          <c:y val="0.11663684362562589"/>
          <c:w val="0.79200289627721132"/>
          <c:h val="0.88228186972344014"/>
        </c:manualLayout>
      </c:layout>
      <c:barChart>
        <c:barDir val="bar"/>
        <c:grouping val="clustered"/>
        <c:varyColors val="0"/>
        <c:ser>
          <c:idx val="0"/>
          <c:order val="0"/>
          <c:tx>
            <c:strRef>
              <c:f>Sheet1!$B$1</c:f>
              <c:strCache>
                <c:ptCount val="1"/>
                <c:pt idx="0">
                  <c:v>September 2022 data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1184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Cost of accommodation</c:v>
                </c:pt>
                <c:pt idx="1">
                  <c:v>Cost of fuel</c:v>
                </c:pt>
                <c:pt idx="2">
                  <c:v>Cost of drinking/eating out</c:v>
                </c:pt>
                <c:pt idx="3">
                  <c:v>Cost of visitor attractions</c:v>
                </c:pt>
                <c:pt idx="4">
                  <c:v>Cost of activities</c:v>
                </c:pt>
                <c:pt idx="5">
                  <c:v>Cost of public transport</c:v>
                </c:pt>
                <c:pt idx="6">
                  <c:v>None of these/No barriers</c:v>
                </c:pt>
                <c:pt idx="7">
                  <c:v>Don’t know/not sure</c:v>
                </c:pt>
                <c:pt idx="8">
                  <c:v>Other costs </c:v>
                </c:pt>
              </c:strCache>
            </c:strRef>
          </c:cat>
          <c:val>
            <c:numRef>
              <c:f>Sheet1!$B$2:$B$10</c:f>
              <c:numCache>
                <c:formatCode>0</c:formatCode>
                <c:ptCount val="9"/>
                <c:pt idx="0">
                  <c:v>46.716913411439997</c:v>
                </c:pt>
                <c:pt idx="1">
                  <c:v>46.22300284944</c:v>
                </c:pt>
                <c:pt idx="2">
                  <c:v>37.419474576189998</c:v>
                </c:pt>
                <c:pt idx="3">
                  <c:v>20.514900301059999</c:v>
                </c:pt>
                <c:pt idx="4">
                  <c:v>19.62196814684</c:v>
                </c:pt>
                <c:pt idx="5">
                  <c:v>19.492601529960002</c:v>
                </c:pt>
                <c:pt idx="6">
                  <c:v>16.431884204039999</c:v>
                </c:pt>
                <c:pt idx="7">
                  <c:v>6.591692452967</c:v>
                </c:pt>
                <c:pt idx="8">
                  <c:v>2.4273476405759999</c:v>
                </c:pt>
              </c:numCache>
            </c:numRef>
          </c:val>
          <c:extLst>
            <c:ext xmlns:c16="http://schemas.microsoft.com/office/drawing/2014/chart" uri="{C3380CC4-5D6E-409C-BE32-E72D297353CC}">
              <c16:uniqueId val="{0000000F-3A51-4747-9F21-EF50139CF4A6}"/>
            </c:ext>
          </c:extLst>
        </c:ser>
        <c:ser>
          <c:idx val="1"/>
          <c:order val="1"/>
          <c:tx>
            <c:strRef>
              <c:f>Sheet1!$C$1</c:f>
              <c:strCache>
                <c:ptCount val="1"/>
                <c:pt idx="0">
                  <c:v>August 2022 data</c:v>
                </c:pt>
              </c:strCache>
            </c:strRef>
          </c:tx>
          <c:spPr>
            <a:noFill/>
            <a:ln>
              <a:solidFill>
                <a:srgbClr val="211843"/>
              </a:solidFill>
            </a:ln>
            <a:effectLst/>
          </c:spPr>
          <c:invertIfNegative val="0"/>
          <c:dPt>
            <c:idx val="0"/>
            <c:invertIfNegative val="0"/>
            <c:bubble3D val="0"/>
            <c:extLst>
              <c:ext xmlns:c16="http://schemas.microsoft.com/office/drawing/2014/chart" uri="{C3380CC4-5D6E-409C-BE32-E72D297353CC}">
                <c16:uniqueId val="{00000000-D130-42DA-B6DA-45C75AC57066}"/>
              </c:ext>
            </c:extLst>
          </c:dPt>
          <c:dPt>
            <c:idx val="1"/>
            <c:invertIfNegative val="0"/>
            <c:bubble3D val="0"/>
            <c:extLst>
              <c:ext xmlns:c16="http://schemas.microsoft.com/office/drawing/2014/chart" uri="{C3380CC4-5D6E-409C-BE32-E72D297353CC}">
                <c16:uniqueId val="{00000001-D130-42DA-B6DA-45C75AC57066}"/>
              </c:ext>
            </c:extLst>
          </c:dPt>
          <c:dPt>
            <c:idx val="2"/>
            <c:invertIfNegative val="0"/>
            <c:bubble3D val="0"/>
            <c:extLst>
              <c:ext xmlns:c16="http://schemas.microsoft.com/office/drawing/2014/chart" uri="{C3380CC4-5D6E-409C-BE32-E72D297353CC}">
                <c16:uniqueId val="{00000002-D130-42DA-B6DA-45C75AC57066}"/>
              </c:ext>
            </c:extLst>
          </c:dPt>
          <c:dPt>
            <c:idx val="3"/>
            <c:invertIfNegative val="0"/>
            <c:bubble3D val="0"/>
            <c:extLst>
              <c:ext xmlns:c16="http://schemas.microsoft.com/office/drawing/2014/chart" uri="{C3380CC4-5D6E-409C-BE32-E72D297353CC}">
                <c16:uniqueId val="{00000003-D130-42DA-B6DA-45C75AC57066}"/>
              </c:ext>
            </c:extLst>
          </c:dPt>
          <c:dPt>
            <c:idx val="4"/>
            <c:invertIfNegative val="0"/>
            <c:bubble3D val="0"/>
            <c:extLst>
              <c:ext xmlns:c16="http://schemas.microsoft.com/office/drawing/2014/chart" uri="{C3380CC4-5D6E-409C-BE32-E72D297353CC}">
                <c16:uniqueId val="{00000004-D130-42DA-B6DA-45C75AC57066}"/>
              </c:ext>
            </c:extLst>
          </c:dPt>
          <c:dPt>
            <c:idx val="5"/>
            <c:invertIfNegative val="0"/>
            <c:bubble3D val="0"/>
            <c:extLst>
              <c:ext xmlns:c16="http://schemas.microsoft.com/office/drawing/2014/chart" uri="{C3380CC4-5D6E-409C-BE32-E72D297353CC}">
                <c16:uniqueId val="{00000005-D130-42DA-B6DA-45C75AC57066}"/>
              </c:ext>
            </c:extLst>
          </c:dPt>
          <c:dPt>
            <c:idx val="6"/>
            <c:invertIfNegative val="0"/>
            <c:bubble3D val="0"/>
            <c:spPr>
              <a:noFill/>
              <a:ln>
                <a:solidFill>
                  <a:srgbClr val="211843"/>
                </a:solidFill>
              </a:ln>
              <a:effectLst/>
            </c:spPr>
            <c:extLst>
              <c:ext xmlns:c16="http://schemas.microsoft.com/office/drawing/2014/chart" uri="{C3380CC4-5D6E-409C-BE32-E72D297353CC}">
                <c16:uniqueId val="{00000006-D130-42DA-B6DA-45C75AC57066}"/>
              </c:ext>
            </c:extLst>
          </c:dPt>
          <c:dPt>
            <c:idx val="7"/>
            <c:invertIfNegative val="0"/>
            <c:bubble3D val="0"/>
            <c:extLst>
              <c:ext xmlns:c16="http://schemas.microsoft.com/office/drawing/2014/chart" uri="{C3380CC4-5D6E-409C-BE32-E72D297353CC}">
                <c16:uniqueId val="{00000008-D130-42DA-B6DA-45C75AC57066}"/>
              </c:ext>
            </c:extLst>
          </c:dPt>
          <c:dPt>
            <c:idx val="8"/>
            <c:invertIfNegative val="0"/>
            <c:bubble3D val="0"/>
            <c:extLst>
              <c:ext xmlns:c16="http://schemas.microsoft.com/office/drawing/2014/chart" uri="{C3380CC4-5D6E-409C-BE32-E72D297353CC}">
                <c16:uniqueId val="{0000000C-0595-46EA-9336-2BF683918B7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Cost of accommodation</c:v>
                </c:pt>
                <c:pt idx="1">
                  <c:v>Cost of fuel</c:v>
                </c:pt>
                <c:pt idx="2">
                  <c:v>Cost of drinking/eating out</c:v>
                </c:pt>
                <c:pt idx="3">
                  <c:v>Cost of visitor attractions</c:v>
                </c:pt>
                <c:pt idx="4">
                  <c:v>Cost of activities</c:v>
                </c:pt>
                <c:pt idx="5">
                  <c:v>Cost of public transport</c:v>
                </c:pt>
                <c:pt idx="6">
                  <c:v>None of these/No barriers</c:v>
                </c:pt>
                <c:pt idx="7">
                  <c:v>Don’t know/not sure</c:v>
                </c:pt>
                <c:pt idx="8">
                  <c:v>Other costs </c:v>
                </c:pt>
              </c:strCache>
            </c:strRef>
          </c:cat>
          <c:val>
            <c:numRef>
              <c:f>Sheet1!$C$2:$C$10</c:f>
              <c:numCache>
                <c:formatCode>0</c:formatCode>
                <c:ptCount val="9"/>
                <c:pt idx="0">
                  <c:v>45.344104646010003</c:v>
                </c:pt>
                <c:pt idx="1">
                  <c:v>47.816841867630004</c:v>
                </c:pt>
                <c:pt idx="2">
                  <c:v>38.371087766039999</c:v>
                </c:pt>
                <c:pt idx="3">
                  <c:v>20.65711204282</c:v>
                </c:pt>
                <c:pt idx="4">
                  <c:v>21.318259315790002</c:v>
                </c:pt>
                <c:pt idx="5">
                  <c:v>18.251148457319999</c:v>
                </c:pt>
                <c:pt idx="6">
                  <c:v>16.36686459825</c:v>
                </c:pt>
                <c:pt idx="7">
                  <c:v>5.8842407091369999</c:v>
                </c:pt>
                <c:pt idx="8">
                  <c:v>1.1182064813349999</c:v>
                </c:pt>
              </c:numCache>
            </c:numRef>
          </c:val>
          <c:extLst>
            <c:ext xmlns:c16="http://schemas.microsoft.com/office/drawing/2014/chart" uri="{C3380CC4-5D6E-409C-BE32-E72D297353CC}">
              <c16:uniqueId val="{0000000B-0595-46EA-9336-2BF683918B7E}"/>
            </c:ext>
          </c:extLst>
        </c:ser>
        <c:dLbls>
          <c:showLegendKey val="0"/>
          <c:showVal val="0"/>
          <c:showCatName val="0"/>
          <c:showSerName val="0"/>
          <c:showPercent val="0"/>
          <c:showBubbleSize val="0"/>
        </c:dLbls>
        <c:gapWidth val="160"/>
        <c:axId val="-1326353056"/>
        <c:axId val="-1326348704"/>
      </c:barChart>
      <c:catAx>
        <c:axId val="-1326353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1326348704"/>
        <c:crosses val="autoZero"/>
        <c:auto val="1"/>
        <c:lblAlgn val="ctr"/>
        <c:lblOffset val="100"/>
        <c:noMultiLvlLbl val="0"/>
      </c:catAx>
      <c:valAx>
        <c:axId val="-1326348704"/>
        <c:scaling>
          <c:orientation val="minMax"/>
          <c:max val="100"/>
          <c:min val="0"/>
        </c:scaling>
        <c:delete val="1"/>
        <c:axPos val="t"/>
        <c:numFmt formatCode="0" sourceLinked="1"/>
        <c:majorTickMark val="out"/>
        <c:minorTickMark val="none"/>
        <c:tickLblPos val="nextTo"/>
        <c:crossAx val="-1326353056"/>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GB" sz="1100" b="1" i="0" u="none" strike="noStrike" kern="1200" spc="0" baseline="0" dirty="0">
                <a:solidFill>
                  <a:srgbClr val="C00000"/>
                </a:solidFill>
                <a:latin typeface="+mn-lt"/>
                <a:ea typeface="+mn-ea"/>
                <a:cs typeface="+mn-cs"/>
              </a:defRPr>
            </a:pPr>
            <a:r>
              <a:rPr lang="en-GB" sz="1100" b="1" i="0" u="none" strike="noStrike" kern="1200" spc="0" baseline="0" dirty="0">
                <a:solidFill>
                  <a:srgbClr val="C00000"/>
                </a:solidFill>
                <a:latin typeface="+mn-lt"/>
                <a:ea typeface="+mn-ea"/>
                <a:cs typeface="+mn-cs"/>
              </a:rPr>
              <a:t>Figure 13a. ‘Cost of living’ impact on UK holidays and short breaks, Percentage, </a:t>
            </a:r>
            <a:r>
              <a:rPr lang="en-GB" sz="1100" b="1" i="0" u="none" strike="noStrike" baseline="0" dirty="0">
                <a:effectLst/>
              </a:rPr>
              <a:t>September </a:t>
            </a:r>
            <a:r>
              <a:rPr lang="en-GB" sz="1100" b="1" i="0" u="none" strike="noStrike" kern="1200" spc="0" baseline="0" dirty="0">
                <a:solidFill>
                  <a:srgbClr val="C00000"/>
                </a:solidFill>
                <a:latin typeface="+mn-lt"/>
                <a:ea typeface="+mn-ea"/>
                <a:cs typeface="+mn-cs"/>
              </a:rPr>
              <a:t>2022, UK,  Full list</a:t>
            </a:r>
          </a:p>
        </c:rich>
      </c:tx>
      <c:layout>
        <c:manualLayout>
          <c:xMode val="edge"/>
          <c:yMode val="edge"/>
          <c:x val="0"/>
          <c:y val="6.6875327005927587E-3"/>
        </c:manualLayout>
      </c:layout>
      <c:overlay val="0"/>
      <c:spPr>
        <a:noFill/>
        <a:ln>
          <a:noFill/>
        </a:ln>
        <a:effectLst/>
      </c:spPr>
      <c:txPr>
        <a:bodyPr rot="0" spcFirstLastPara="1" vertOverflow="ellipsis" vert="horz" wrap="square" anchor="ctr" anchorCtr="1"/>
        <a:lstStyle/>
        <a:p>
          <a:pPr algn="l" rtl="0">
            <a:defRPr lang="en-GB" sz="1100" b="1" i="0" u="none" strike="noStrike" kern="1200" spc="0" baseline="0" dirty="0">
              <a:solidFill>
                <a:srgbClr val="C00000"/>
              </a:solidFill>
              <a:latin typeface="+mn-lt"/>
              <a:ea typeface="+mn-ea"/>
              <a:cs typeface="+mn-cs"/>
            </a:defRPr>
          </a:pPr>
          <a:endParaRPr lang="en-US"/>
        </a:p>
      </c:txPr>
    </c:title>
    <c:autoTitleDeleted val="0"/>
    <c:plotArea>
      <c:layout>
        <c:manualLayout>
          <c:layoutTarget val="inner"/>
          <c:xMode val="edge"/>
          <c:yMode val="edge"/>
          <c:x val="0.45275775175813776"/>
          <c:y val="0.12332425702299479"/>
          <c:w val="0.99563204277846995"/>
          <c:h val="0.84550095889069721"/>
        </c:manualLayout>
      </c:layout>
      <c:barChart>
        <c:barDir val="bar"/>
        <c:grouping val="clustered"/>
        <c:varyColors val="0"/>
        <c:ser>
          <c:idx val="0"/>
          <c:order val="0"/>
          <c:tx>
            <c:strRef>
              <c:f>Sheet1!$B$1</c:f>
              <c:strCache>
                <c:ptCount val="1"/>
                <c:pt idx="0">
                  <c:v>Week 1</c:v>
                </c:pt>
              </c:strCache>
            </c:strRef>
          </c:tx>
          <c:spPr>
            <a:solidFill>
              <a:srgbClr val="1E1541">
                <a:alpha val="99000"/>
              </a:srgbClr>
            </a:solidFill>
            <a:ln>
              <a:noFill/>
            </a:ln>
            <a:effectLst/>
          </c:spPr>
          <c:invertIfNegative val="0"/>
          <c:dPt>
            <c:idx val="0"/>
            <c:invertIfNegative val="0"/>
            <c:bubble3D val="0"/>
            <c:extLst>
              <c:ext xmlns:c16="http://schemas.microsoft.com/office/drawing/2014/chart" uri="{C3380CC4-5D6E-409C-BE32-E72D297353CC}">
                <c16:uniqueId val="{00000001-B4AA-4D39-B127-F0DAA99A913F}"/>
              </c:ext>
            </c:extLst>
          </c:dPt>
          <c:dPt>
            <c:idx val="1"/>
            <c:invertIfNegative val="0"/>
            <c:bubble3D val="0"/>
            <c:extLst>
              <c:ext xmlns:c16="http://schemas.microsoft.com/office/drawing/2014/chart" uri="{C3380CC4-5D6E-409C-BE32-E72D297353CC}">
                <c16:uniqueId val="{00000003-B4AA-4D39-B127-F0DAA99A913F}"/>
              </c:ext>
            </c:extLst>
          </c:dPt>
          <c:dPt>
            <c:idx val="2"/>
            <c:invertIfNegative val="0"/>
            <c:bubble3D val="0"/>
            <c:extLst>
              <c:ext xmlns:c16="http://schemas.microsoft.com/office/drawing/2014/chart" uri="{C3380CC4-5D6E-409C-BE32-E72D297353CC}">
                <c16:uniqueId val="{00000005-B4AA-4D39-B127-F0DAA99A913F}"/>
              </c:ext>
            </c:extLst>
          </c:dPt>
          <c:dPt>
            <c:idx val="3"/>
            <c:invertIfNegative val="0"/>
            <c:bubble3D val="0"/>
            <c:extLst>
              <c:ext xmlns:c16="http://schemas.microsoft.com/office/drawing/2014/chart" uri="{C3380CC4-5D6E-409C-BE32-E72D297353CC}">
                <c16:uniqueId val="{00000007-B4AA-4D39-B127-F0DAA99A913F}"/>
              </c:ext>
            </c:extLst>
          </c:dPt>
          <c:dPt>
            <c:idx val="4"/>
            <c:invertIfNegative val="0"/>
            <c:bubble3D val="0"/>
            <c:extLst>
              <c:ext xmlns:c16="http://schemas.microsoft.com/office/drawing/2014/chart" uri="{C3380CC4-5D6E-409C-BE32-E72D297353CC}">
                <c16:uniqueId val="{00000009-B4AA-4D39-B127-F0DAA99A913F}"/>
              </c:ext>
            </c:extLst>
          </c:dPt>
          <c:dPt>
            <c:idx val="5"/>
            <c:invertIfNegative val="0"/>
            <c:bubble3D val="0"/>
            <c:extLst>
              <c:ext xmlns:c16="http://schemas.microsoft.com/office/drawing/2014/chart" uri="{C3380CC4-5D6E-409C-BE32-E72D297353CC}">
                <c16:uniqueId val="{0000000B-B4AA-4D39-B127-F0DAA99A913F}"/>
              </c:ext>
            </c:extLst>
          </c:dPt>
          <c:dPt>
            <c:idx val="6"/>
            <c:invertIfNegative val="0"/>
            <c:bubble3D val="0"/>
            <c:extLst>
              <c:ext xmlns:c16="http://schemas.microsoft.com/office/drawing/2014/chart" uri="{C3380CC4-5D6E-409C-BE32-E72D297353CC}">
                <c16:uniqueId val="{0000000D-B4AA-4D39-B127-F0DAA99A913F}"/>
              </c:ext>
            </c:extLst>
          </c:dPt>
          <c:dPt>
            <c:idx val="7"/>
            <c:invertIfNegative val="0"/>
            <c:bubble3D val="0"/>
            <c:extLst>
              <c:ext xmlns:c16="http://schemas.microsoft.com/office/drawing/2014/chart" uri="{C3380CC4-5D6E-409C-BE32-E72D297353CC}">
                <c16:uniqueId val="{0000000F-B4AA-4D39-B127-F0DAA99A913F}"/>
              </c:ext>
            </c:extLst>
          </c:dPt>
          <c:dPt>
            <c:idx val="8"/>
            <c:invertIfNegative val="0"/>
            <c:bubble3D val="0"/>
            <c:extLst>
              <c:ext xmlns:c16="http://schemas.microsoft.com/office/drawing/2014/chart" uri="{C3380CC4-5D6E-409C-BE32-E72D297353CC}">
                <c16:uniqueId val="{00000011-B4AA-4D39-B127-F0DAA99A913F}"/>
              </c:ext>
            </c:extLst>
          </c:dPt>
          <c:dPt>
            <c:idx val="9"/>
            <c:invertIfNegative val="0"/>
            <c:bubble3D val="0"/>
            <c:extLst>
              <c:ext xmlns:c16="http://schemas.microsoft.com/office/drawing/2014/chart" uri="{C3380CC4-5D6E-409C-BE32-E72D297353CC}">
                <c16:uniqueId val="{00000013-B4AA-4D39-B127-F0DAA99A913F}"/>
              </c:ext>
            </c:extLst>
          </c:dPt>
          <c:dPt>
            <c:idx val="10"/>
            <c:invertIfNegative val="0"/>
            <c:bubble3D val="0"/>
            <c:extLst>
              <c:ext xmlns:c16="http://schemas.microsoft.com/office/drawing/2014/chart" uri="{C3380CC4-5D6E-409C-BE32-E72D297353CC}">
                <c16:uniqueId val="{00000015-170F-4A12-A2D1-1359CB0B5A13}"/>
              </c:ext>
            </c:extLst>
          </c:dPt>
          <c:dPt>
            <c:idx val="11"/>
            <c:invertIfNegative val="0"/>
            <c:bubble3D val="0"/>
            <c:spPr>
              <a:solidFill>
                <a:srgbClr val="211843"/>
              </a:solidFill>
              <a:ln>
                <a:noFill/>
              </a:ln>
              <a:effectLst/>
            </c:spPr>
            <c:extLst>
              <c:ext xmlns:c16="http://schemas.microsoft.com/office/drawing/2014/chart" uri="{C3380CC4-5D6E-409C-BE32-E72D297353CC}">
                <c16:uniqueId val="{00000016-170F-4A12-A2D1-1359CB0B5A13}"/>
              </c:ext>
            </c:extLst>
          </c:dPt>
          <c:dPt>
            <c:idx val="13"/>
            <c:invertIfNegative val="0"/>
            <c:bubble3D val="0"/>
            <c:extLst>
              <c:ext xmlns:c16="http://schemas.microsoft.com/office/drawing/2014/chart" uri="{C3380CC4-5D6E-409C-BE32-E72D297353CC}">
                <c16:uniqueId val="{00000018-170F-4A12-A2D1-1359CB0B5A13}"/>
              </c:ext>
            </c:extLst>
          </c:dPt>
          <c:dPt>
            <c:idx val="14"/>
            <c:invertIfNegative val="0"/>
            <c:bubble3D val="0"/>
            <c:extLst>
              <c:ext xmlns:c16="http://schemas.microsoft.com/office/drawing/2014/chart" uri="{C3380CC4-5D6E-409C-BE32-E72D297353CC}">
                <c16:uniqueId val="{0000000E-7C6D-4904-BFC6-A5493BF13569}"/>
              </c:ext>
            </c:extLst>
          </c:dPt>
          <c:dPt>
            <c:idx val="15"/>
            <c:invertIfNegative val="0"/>
            <c:bubble3D val="0"/>
            <c:spPr>
              <a:solidFill>
                <a:srgbClr val="818181"/>
              </a:solidFill>
              <a:ln>
                <a:noFill/>
              </a:ln>
              <a:effectLst/>
            </c:spPr>
            <c:extLst>
              <c:ext xmlns:c16="http://schemas.microsoft.com/office/drawing/2014/chart" uri="{C3380CC4-5D6E-409C-BE32-E72D297353CC}">
                <c16:uniqueId val="{00000010-20D8-4DBD-889D-BC0C4EB292C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 Choose cheaper accommodation</c:v>
                </c:pt>
                <c:pt idx="1">
                  <c:v> Spend less on eating out</c:v>
                </c:pt>
                <c:pt idx="2">
                  <c:v> Look for more ‘free things’ to do</c:v>
                </c:pt>
                <c:pt idx="3">
                  <c:v> Cut back on buying gifts/shopping at the destination</c:v>
                </c:pt>
                <c:pt idx="4">
                  <c:v> Take fewer UK short breaks/holidays</c:v>
                </c:pt>
                <c:pt idx="5">
                  <c:v> Do fewer activities</c:v>
                </c:pt>
                <c:pt idx="6">
                  <c:v> Visit fewer visitor attractions</c:v>
                </c:pt>
                <c:pt idx="7">
                  <c:v> Choose self-catering accommodation</c:v>
                </c:pt>
                <c:pt idx="8">
                  <c:v> Travel less at the destination</c:v>
                </c:pt>
                <c:pt idx="9">
                  <c:v> Take shorter UK short breaks/holidays</c:v>
                </c:pt>
                <c:pt idx="10">
                  <c:v> Stay with friends or relatives</c:v>
                </c:pt>
                <c:pt idx="11">
                  <c:v> Take day trips instead of UK short breaks/holidays</c:v>
                </c:pt>
                <c:pt idx="12">
                  <c:v>Will not go on UK short breaks/holidays</c:v>
                </c:pt>
                <c:pt idx="13">
                  <c:v> Take a holiday in the UK instead of overseas</c:v>
                </c:pt>
                <c:pt idx="14">
                  <c:v> Take UK short breaks/holidays closer to home</c:v>
                </c:pt>
                <c:pt idx="15">
                  <c:v>The cost of living crisis isn’t likely to influence my UK short breaks/holidays at all</c:v>
                </c:pt>
              </c:strCache>
            </c:strRef>
          </c:cat>
          <c:val>
            <c:numRef>
              <c:f>Sheet1!$B$2:$B$17</c:f>
              <c:numCache>
                <c:formatCode>0</c:formatCode>
                <c:ptCount val="16"/>
                <c:pt idx="0">
                  <c:v>35.65566976713</c:v>
                </c:pt>
                <c:pt idx="1">
                  <c:v>33.903031621229999</c:v>
                </c:pt>
                <c:pt idx="2">
                  <c:v>33.529504369990001</c:v>
                </c:pt>
                <c:pt idx="3">
                  <c:v>28.520492522969999</c:v>
                </c:pt>
                <c:pt idx="4">
                  <c:v>21.282617088790001</c:v>
                </c:pt>
                <c:pt idx="5">
                  <c:v>20.280418342730002</c:v>
                </c:pt>
                <c:pt idx="6">
                  <c:v>19.174637909659999</c:v>
                </c:pt>
                <c:pt idx="7">
                  <c:v>17.96226786403</c:v>
                </c:pt>
                <c:pt idx="8">
                  <c:v>15.12560846307</c:v>
                </c:pt>
                <c:pt idx="9">
                  <c:v>14.48478894856</c:v>
                </c:pt>
                <c:pt idx="10">
                  <c:v>14.307559947870001</c:v>
                </c:pt>
                <c:pt idx="11">
                  <c:v>14.240124652760001</c:v>
                </c:pt>
                <c:pt idx="12">
                  <c:v>11.795653862209999</c:v>
                </c:pt>
                <c:pt idx="13">
                  <c:v>10.657360371519999</c:v>
                </c:pt>
                <c:pt idx="14">
                  <c:v>10.32753911414</c:v>
                </c:pt>
                <c:pt idx="15">
                  <c:v>22.1653170497</c:v>
                </c:pt>
              </c:numCache>
            </c:numRef>
          </c:val>
          <c:extLst>
            <c:ext xmlns:c16="http://schemas.microsoft.com/office/drawing/2014/chart" uri="{C3380CC4-5D6E-409C-BE32-E72D297353CC}">
              <c16:uniqueId val="{00000022-B4AA-4D39-B127-F0DAA99A913F}"/>
            </c:ext>
          </c:extLst>
        </c:ser>
        <c:dLbls>
          <c:showLegendKey val="0"/>
          <c:showVal val="0"/>
          <c:showCatName val="0"/>
          <c:showSerName val="0"/>
          <c:showPercent val="0"/>
          <c:showBubbleSize val="0"/>
        </c:dLbls>
        <c:gapWidth val="160"/>
        <c:axId val="-1326353056"/>
        <c:axId val="-1326348704"/>
      </c:barChart>
      <c:catAx>
        <c:axId val="-1326353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1326348704"/>
        <c:crosses val="autoZero"/>
        <c:auto val="1"/>
        <c:lblAlgn val="ctr"/>
        <c:lblOffset val="100"/>
        <c:noMultiLvlLbl val="0"/>
      </c:catAx>
      <c:valAx>
        <c:axId val="-1326348704"/>
        <c:scaling>
          <c:orientation val="minMax"/>
          <c:max val="100"/>
          <c:min val="0"/>
        </c:scaling>
        <c:delete val="1"/>
        <c:axPos val="t"/>
        <c:numFmt formatCode="0" sourceLinked="1"/>
        <c:majorTickMark val="out"/>
        <c:minorTickMark val="none"/>
        <c:tickLblPos val="nextTo"/>
        <c:crossAx val="-13263530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GB" sz="1100" b="1" i="0" u="none" strike="noStrike" kern="1200" spc="0" baseline="0" dirty="0">
                <a:solidFill>
                  <a:srgbClr val="C00000"/>
                </a:solidFill>
                <a:latin typeface="+mn-lt"/>
                <a:ea typeface="+mn-ea"/>
                <a:cs typeface="+mn-cs"/>
              </a:defRPr>
            </a:pPr>
            <a:r>
              <a:rPr lang="en-GB" sz="1100" b="1" i="0" u="none" strike="noStrike" kern="1200" spc="0" baseline="0" dirty="0">
                <a:solidFill>
                  <a:srgbClr val="C00000"/>
                </a:solidFill>
                <a:latin typeface="+mn-lt"/>
                <a:ea typeface="+mn-ea"/>
                <a:cs typeface="+mn-cs"/>
              </a:rPr>
              <a:t>Figure 13b. ‘Cost of living’ impact on day trips, Percentage, September 2022, UK,  Full list</a:t>
            </a:r>
          </a:p>
        </c:rich>
      </c:tx>
      <c:layout>
        <c:manualLayout>
          <c:xMode val="edge"/>
          <c:yMode val="edge"/>
          <c:x val="0"/>
          <c:y val="4.3658213773649655E-4"/>
        </c:manualLayout>
      </c:layout>
      <c:overlay val="0"/>
      <c:spPr>
        <a:noFill/>
        <a:ln>
          <a:noFill/>
        </a:ln>
        <a:effectLst/>
      </c:spPr>
      <c:txPr>
        <a:bodyPr rot="0" spcFirstLastPara="1" vertOverflow="ellipsis" vert="horz" wrap="square" anchor="ctr" anchorCtr="1"/>
        <a:lstStyle/>
        <a:p>
          <a:pPr algn="l" rtl="0">
            <a:defRPr lang="en-GB" sz="1100" b="1" i="0" u="none" strike="noStrike" kern="1200" spc="0" baseline="0" dirty="0">
              <a:solidFill>
                <a:srgbClr val="C00000"/>
              </a:solidFill>
              <a:latin typeface="+mn-lt"/>
              <a:ea typeface="+mn-ea"/>
              <a:cs typeface="+mn-cs"/>
            </a:defRPr>
          </a:pPr>
          <a:endParaRPr lang="en-US"/>
        </a:p>
      </c:txPr>
    </c:title>
    <c:autoTitleDeleted val="0"/>
    <c:plotArea>
      <c:layout>
        <c:manualLayout>
          <c:layoutTarget val="inner"/>
          <c:xMode val="edge"/>
          <c:yMode val="edge"/>
          <c:x val="0.45275775175813776"/>
          <c:y val="7.5906417233271239E-2"/>
          <c:w val="0.99563204277846995"/>
          <c:h val="0.89291865448637042"/>
        </c:manualLayout>
      </c:layout>
      <c:barChart>
        <c:barDir val="bar"/>
        <c:grouping val="clustered"/>
        <c:varyColors val="0"/>
        <c:ser>
          <c:idx val="0"/>
          <c:order val="0"/>
          <c:tx>
            <c:strRef>
              <c:f>Sheet1!$B$1</c:f>
              <c:strCache>
                <c:ptCount val="1"/>
                <c:pt idx="0">
                  <c:v>Week 1</c:v>
                </c:pt>
              </c:strCache>
            </c:strRef>
          </c:tx>
          <c:spPr>
            <a:solidFill>
              <a:srgbClr val="1E1541">
                <a:alpha val="99000"/>
              </a:srgbClr>
            </a:solidFill>
            <a:ln>
              <a:noFill/>
            </a:ln>
            <a:effectLst/>
          </c:spPr>
          <c:invertIfNegative val="0"/>
          <c:dPt>
            <c:idx val="0"/>
            <c:invertIfNegative val="0"/>
            <c:bubble3D val="0"/>
            <c:extLst>
              <c:ext xmlns:c16="http://schemas.microsoft.com/office/drawing/2014/chart" uri="{C3380CC4-5D6E-409C-BE32-E72D297353CC}">
                <c16:uniqueId val="{00000001-B4AA-4D39-B127-F0DAA99A913F}"/>
              </c:ext>
            </c:extLst>
          </c:dPt>
          <c:dPt>
            <c:idx val="1"/>
            <c:invertIfNegative val="0"/>
            <c:bubble3D val="0"/>
            <c:extLst>
              <c:ext xmlns:c16="http://schemas.microsoft.com/office/drawing/2014/chart" uri="{C3380CC4-5D6E-409C-BE32-E72D297353CC}">
                <c16:uniqueId val="{00000003-B4AA-4D39-B127-F0DAA99A913F}"/>
              </c:ext>
            </c:extLst>
          </c:dPt>
          <c:dPt>
            <c:idx val="2"/>
            <c:invertIfNegative val="0"/>
            <c:bubble3D val="0"/>
            <c:extLst>
              <c:ext xmlns:c16="http://schemas.microsoft.com/office/drawing/2014/chart" uri="{C3380CC4-5D6E-409C-BE32-E72D297353CC}">
                <c16:uniqueId val="{00000005-B4AA-4D39-B127-F0DAA99A913F}"/>
              </c:ext>
            </c:extLst>
          </c:dPt>
          <c:dPt>
            <c:idx val="3"/>
            <c:invertIfNegative val="0"/>
            <c:bubble3D val="0"/>
            <c:extLst>
              <c:ext xmlns:c16="http://schemas.microsoft.com/office/drawing/2014/chart" uri="{C3380CC4-5D6E-409C-BE32-E72D297353CC}">
                <c16:uniqueId val="{00000007-B4AA-4D39-B127-F0DAA99A913F}"/>
              </c:ext>
            </c:extLst>
          </c:dPt>
          <c:dPt>
            <c:idx val="4"/>
            <c:invertIfNegative val="0"/>
            <c:bubble3D val="0"/>
            <c:extLst>
              <c:ext xmlns:c16="http://schemas.microsoft.com/office/drawing/2014/chart" uri="{C3380CC4-5D6E-409C-BE32-E72D297353CC}">
                <c16:uniqueId val="{00000009-B4AA-4D39-B127-F0DAA99A913F}"/>
              </c:ext>
            </c:extLst>
          </c:dPt>
          <c:dPt>
            <c:idx val="5"/>
            <c:invertIfNegative val="0"/>
            <c:bubble3D val="0"/>
            <c:extLst>
              <c:ext xmlns:c16="http://schemas.microsoft.com/office/drawing/2014/chart" uri="{C3380CC4-5D6E-409C-BE32-E72D297353CC}">
                <c16:uniqueId val="{0000000B-B4AA-4D39-B127-F0DAA99A913F}"/>
              </c:ext>
            </c:extLst>
          </c:dPt>
          <c:dPt>
            <c:idx val="6"/>
            <c:invertIfNegative val="0"/>
            <c:bubble3D val="0"/>
            <c:extLst>
              <c:ext xmlns:c16="http://schemas.microsoft.com/office/drawing/2014/chart" uri="{C3380CC4-5D6E-409C-BE32-E72D297353CC}">
                <c16:uniqueId val="{0000000D-B4AA-4D39-B127-F0DAA99A913F}"/>
              </c:ext>
            </c:extLst>
          </c:dPt>
          <c:dPt>
            <c:idx val="7"/>
            <c:invertIfNegative val="0"/>
            <c:bubble3D val="0"/>
            <c:extLst>
              <c:ext xmlns:c16="http://schemas.microsoft.com/office/drawing/2014/chart" uri="{C3380CC4-5D6E-409C-BE32-E72D297353CC}">
                <c16:uniqueId val="{0000000F-B4AA-4D39-B127-F0DAA99A913F}"/>
              </c:ext>
            </c:extLst>
          </c:dPt>
          <c:dPt>
            <c:idx val="8"/>
            <c:invertIfNegative val="0"/>
            <c:bubble3D val="0"/>
            <c:spPr>
              <a:solidFill>
                <a:srgbClr val="818181">
                  <a:alpha val="99000"/>
                </a:srgbClr>
              </a:solidFill>
              <a:ln>
                <a:noFill/>
              </a:ln>
              <a:effectLst/>
            </c:spPr>
            <c:extLst>
              <c:ext xmlns:c16="http://schemas.microsoft.com/office/drawing/2014/chart" uri="{C3380CC4-5D6E-409C-BE32-E72D297353CC}">
                <c16:uniqueId val="{00000011-B4AA-4D39-B127-F0DAA99A913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Look for more ‘free things’ to do</c:v>
                </c:pt>
                <c:pt idx="1">
                  <c:v> Take fewer day trips</c:v>
                </c:pt>
                <c:pt idx="2">
                  <c:v> Spend less on eating out</c:v>
                </c:pt>
                <c:pt idx="3">
                  <c:v> Cut back on buying gifts/shopping</c:v>
                </c:pt>
                <c:pt idx="4">
                  <c:v> Take day trips closer to home</c:v>
                </c:pt>
                <c:pt idx="5">
                  <c:v> Visit fewer visitor attractions</c:v>
                </c:pt>
                <c:pt idx="6">
                  <c:v> Do fewer activities</c:v>
                </c:pt>
                <c:pt idx="7">
                  <c:v>Will not go on day trips</c:v>
                </c:pt>
                <c:pt idx="8">
                  <c:v>The cost of living crisis isn’t likely to influence my day trips at all</c:v>
                </c:pt>
              </c:strCache>
            </c:strRef>
          </c:cat>
          <c:val>
            <c:numRef>
              <c:f>Sheet1!$B$2:$B$10</c:f>
              <c:numCache>
                <c:formatCode>0</c:formatCode>
                <c:ptCount val="9"/>
                <c:pt idx="0">
                  <c:v>34.316416299220002</c:v>
                </c:pt>
                <c:pt idx="1">
                  <c:v>32.440154943830002</c:v>
                </c:pt>
                <c:pt idx="2">
                  <c:v>30.24425979315</c:v>
                </c:pt>
                <c:pt idx="3">
                  <c:v>26.88259168427</c:v>
                </c:pt>
                <c:pt idx="4">
                  <c:v>23.25312047193</c:v>
                </c:pt>
                <c:pt idx="5">
                  <c:v>21.01550823537</c:v>
                </c:pt>
                <c:pt idx="6">
                  <c:v>20.876596485010001</c:v>
                </c:pt>
                <c:pt idx="7">
                  <c:v>13.974488630010001</c:v>
                </c:pt>
                <c:pt idx="8">
                  <c:v>25.497705180960001</c:v>
                </c:pt>
              </c:numCache>
            </c:numRef>
          </c:val>
          <c:extLst>
            <c:ext xmlns:c16="http://schemas.microsoft.com/office/drawing/2014/chart" uri="{C3380CC4-5D6E-409C-BE32-E72D297353CC}">
              <c16:uniqueId val="{00000022-B4AA-4D39-B127-F0DAA99A913F}"/>
            </c:ext>
          </c:extLst>
        </c:ser>
        <c:dLbls>
          <c:showLegendKey val="0"/>
          <c:showVal val="0"/>
          <c:showCatName val="0"/>
          <c:showSerName val="0"/>
          <c:showPercent val="0"/>
          <c:showBubbleSize val="0"/>
        </c:dLbls>
        <c:gapWidth val="160"/>
        <c:axId val="-1326353056"/>
        <c:axId val="-1326348704"/>
      </c:barChart>
      <c:catAx>
        <c:axId val="-1326353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1326348704"/>
        <c:crosses val="autoZero"/>
        <c:auto val="1"/>
        <c:lblAlgn val="ctr"/>
        <c:lblOffset val="100"/>
        <c:noMultiLvlLbl val="0"/>
      </c:catAx>
      <c:valAx>
        <c:axId val="-1326348704"/>
        <c:scaling>
          <c:orientation val="minMax"/>
          <c:max val="100"/>
          <c:min val="0"/>
        </c:scaling>
        <c:delete val="1"/>
        <c:axPos val="t"/>
        <c:numFmt formatCode="0" sourceLinked="1"/>
        <c:majorTickMark val="out"/>
        <c:minorTickMark val="none"/>
        <c:tickLblPos val="nextTo"/>
        <c:crossAx val="-13263530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US" sz="1400" b="1" dirty="0">
                <a:solidFill>
                  <a:schemeClr val="accent1"/>
                </a:solidFill>
              </a:rPr>
              <a:t>% sites closed for</a:t>
            </a:r>
            <a:r>
              <a:rPr lang="en-US" sz="1400" b="1" baseline="0" dirty="0">
                <a:solidFill>
                  <a:schemeClr val="accent1"/>
                </a:solidFill>
              </a:rPr>
              <a:t> part of the year,</a:t>
            </a:r>
            <a:r>
              <a:rPr lang="en-US" sz="1400" b="1" dirty="0">
                <a:solidFill>
                  <a:schemeClr val="accent1"/>
                </a:solidFill>
              </a:rPr>
              <a:t> for any other reason aside from national lockdowns or</a:t>
            </a:r>
            <a:r>
              <a:rPr lang="en-US" sz="1400" b="1" baseline="0" dirty="0">
                <a:solidFill>
                  <a:schemeClr val="accent1"/>
                </a:solidFill>
              </a:rPr>
              <a:t> seasonal closure</a:t>
            </a:r>
            <a:endParaRPr lang="en-US" sz="1400" b="1" dirty="0">
              <a:solidFill>
                <a:schemeClr val="accent1"/>
              </a:solidFill>
            </a:endParaRPr>
          </a:p>
        </c:rich>
      </c:tx>
      <c:layout>
        <c:manualLayout>
          <c:xMode val="edge"/>
          <c:yMode val="edge"/>
          <c:x val="0.10793350538728694"/>
          <c:y val="4.924171251820150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8.5388236667706424E-2"/>
          <c:y val="0.38996535975834828"/>
          <c:w val="0.88665698935786452"/>
          <c:h val="0.47880883585889744"/>
        </c:manualLayout>
      </c:layout>
      <c:barChart>
        <c:barDir val="col"/>
        <c:grouping val="clustered"/>
        <c:varyColors val="0"/>
        <c:ser>
          <c:idx val="0"/>
          <c:order val="0"/>
          <c:tx>
            <c:strRef>
              <c:f>Sheet1!$A$2</c:f>
              <c:strCache>
                <c:ptCount val="1"/>
                <c:pt idx="0">
                  <c:v>Closed for part of the year - not only for seasonal closure</c:v>
                </c:pt>
              </c:strCache>
            </c:strRef>
          </c:tx>
          <c:spPr>
            <a:solidFill>
              <a:schemeClr val="accent1">
                <a:shade val="65000"/>
              </a:schemeClr>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3-E955-4883-ABA8-B931A5D77BF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2021</c:v>
                </c:pt>
                <c:pt idx="1">
                  <c:v>2020</c:v>
                </c:pt>
              </c:strCache>
            </c:strRef>
          </c:cat>
          <c:val>
            <c:numRef>
              <c:f>Sheet1!$B$2:$D$2</c:f>
              <c:numCache>
                <c:formatCode>General</c:formatCode>
                <c:ptCount val="2"/>
                <c:pt idx="0">
                  <c:v>29</c:v>
                </c:pt>
                <c:pt idx="1">
                  <c:v>36</c:v>
                </c:pt>
              </c:numCache>
            </c:numRef>
          </c:val>
          <c:extLst>
            <c:ext xmlns:c16="http://schemas.microsoft.com/office/drawing/2014/chart" uri="{C3380CC4-5D6E-409C-BE32-E72D297353CC}">
              <c16:uniqueId val="{00000000-E955-4883-ABA8-B931A5D77BF8}"/>
            </c:ext>
          </c:extLst>
        </c:ser>
        <c:ser>
          <c:idx val="1"/>
          <c:order val="1"/>
          <c:tx>
            <c:strRef>
              <c:f>Sheet1!$A$3</c:f>
              <c:strCache>
                <c:ptCount val="1"/>
                <c:pt idx="0">
                  <c:v>Closed for part of the year - regular seasonal closure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2021</c:v>
                </c:pt>
                <c:pt idx="1">
                  <c:v>2020</c:v>
                </c:pt>
              </c:strCache>
            </c:strRef>
          </c:cat>
          <c:val>
            <c:numRef>
              <c:f>Sheet1!$B$3:$D$3</c:f>
            </c:numRef>
          </c:val>
          <c:extLst>
            <c:ext xmlns:c16="http://schemas.microsoft.com/office/drawing/2014/chart" uri="{C3380CC4-5D6E-409C-BE32-E72D297353CC}">
              <c16:uniqueId val="{00000001-E955-4883-ABA8-B931A5D77BF8}"/>
            </c:ext>
          </c:extLst>
        </c:ser>
        <c:ser>
          <c:idx val="2"/>
          <c:order val="2"/>
          <c:tx>
            <c:strRef>
              <c:f>Sheet1!$A$4</c:f>
              <c:strCache>
                <c:ptCount val="1"/>
                <c:pt idx="0">
                  <c:v>Open all year round (aside from national lockdowns)</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2021</c:v>
                </c:pt>
                <c:pt idx="1">
                  <c:v>2020</c:v>
                </c:pt>
              </c:strCache>
            </c:strRef>
          </c:cat>
          <c:val>
            <c:numRef>
              <c:f>Sheet1!$B$4:$D$4</c:f>
            </c:numRef>
          </c:val>
          <c:extLst>
            <c:ext xmlns:c16="http://schemas.microsoft.com/office/drawing/2014/chart" uri="{C3380CC4-5D6E-409C-BE32-E72D297353CC}">
              <c16:uniqueId val="{00000002-E955-4883-ABA8-B931A5D77BF8}"/>
            </c:ext>
          </c:extLst>
        </c:ser>
        <c:dLbls>
          <c:showLegendKey val="0"/>
          <c:showVal val="0"/>
          <c:showCatName val="0"/>
          <c:showSerName val="0"/>
          <c:showPercent val="0"/>
          <c:showBubbleSize val="0"/>
        </c:dLbls>
        <c:gapWidth val="70"/>
        <c:axId val="749270072"/>
        <c:axId val="749273680"/>
      </c:barChart>
      <c:catAx>
        <c:axId val="749270072"/>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749273680"/>
        <c:crosses val="autoZero"/>
        <c:auto val="1"/>
        <c:lblAlgn val="ctr"/>
        <c:lblOffset val="100"/>
        <c:noMultiLvlLbl val="0"/>
      </c:catAx>
      <c:valAx>
        <c:axId val="749273680"/>
        <c:scaling>
          <c:orientation val="minMax"/>
        </c:scaling>
        <c:delete val="1"/>
        <c:axPos val="r"/>
        <c:numFmt formatCode="General" sourceLinked="1"/>
        <c:majorTickMark val="none"/>
        <c:minorTickMark val="none"/>
        <c:tickLblPos val="nextTo"/>
        <c:crossAx val="749270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94728540455208E-2"/>
          <c:y val="5.4687253415769306E-2"/>
          <c:w val="0.9530105429190896"/>
          <c:h val="0.74069011263667295"/>
        </c:manualLayout>
      </c:layout>
      <c:lineChart>
        <c:grouping val="standard"/>
        <c:varyColors val="0"/>
        <c:ser>
          <c:idx val="1"/>
          <c:order val="0"/>
          <c:tx>
            <c:strRef>
              <c:f>Sheet1!$A$2</c:f>
              <c:strCache>
                <c:ptCount val="1"/>
                <c:pt idx="0">
                  <c:v>ALL (979)</c:v>
                </c:pt>
              </c:strCache>
            </c:strRef>
          </c:tx>
          <c:spPr>
            <a:ln w="38100" cap="rnd">
              <a:solidFill>
                <a:schemeClr val="tx1"/>
              </a:solidFill>
              <a:round/>
            </a:ln>
            <a:effectLst/>
          </c:spPr>
          <c:marker>
            <c:symbol val="none"/>
          </c:marker>
          <c:dLbls>
            <c:dLbl>
              <c:idx val="14"/>
              <c:layout>
                <c:manualLayout>
                  <c:x val="-2.0181929470978209E-2"/>
                  <c:y val="-2.9051408593202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C9-409D-8DB2-1304FB5EA49C}"/>
                </c:ext>
              </c:extLst>
            </c:dLbl>
            <c:dLbl>
              <c:idx val="31"/>
              <c:layout>
                <c:manualLayout>
                  <c:x val="-2.2089382823396932E-2"/>
                  <c:y val="4.0292563738839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16-4A35-86CA-A515D3E505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Sheet1!$B$1:$AH$1</c:f>
              <c:numCache>
                <c:formatCode>General</c:formatCode>
                <c:ptCount val="3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numCache>
            </c:numRef>
          </c:cat>
          <c:val>
            <c:numRef>
              <c:f>Sheet1!$B$2:$AH$2</c:f>
              <c:numCache>
                <c:formatCode>General</c:formatCode>
                <c:ptCount val="33"/>
                <c:pt idx="0">
                  <c:v>100</c:v>
                </c:pt>
                <c:pt idx="1">
                  <c:v>102</c:v>
                </c:pt>
                <c:pt idx="2">
                  <c:v>102</c:v>
                </c:pt>
                <c:pt idx="3">
                  <c:v>103</c:v>
                </c:pt>
                <c:pt idx="4">
                  <c:v>104</c:v>
                </c:pt>
                <c:pt idx="5">
                  <c:v>106</c:v>
                </c:pt>
                <c:pt idx="6">
                  <c:v>107</c:v>
                </c:pt>
                <c:pt idx="7">
                  <c:v>108</c:v>
                </c:pt>
                <c:pt idx="8">
                  <c:v>106</c:v>
                </c:pt>
                <c:pt idx="9">
                  <c:v>104</c:v>
                </c:pt>
                <c:pt idx="10">
                  <c:v>104</c:v>
                </c:pt>
                <c:pt idx="11">
                  <c:v>103</c:v>
                </c:pt>
                <c:pt idx="12">
                  <c:v>100</c:v>
                </c:pt>
                <c:pt idx="13">
                  <c:v>109</c:v>
                </c:pt>
                <c:pt idx="14">
                  <c:v>112</c:v>
                </c:pt>
                <c:pt idx="15">
                  <c:v>113</c:v>
                </c:pt>
                <c:pt idx="16">
                  <c:v>113</c:v>
                </c:pt>
                <c:pt idx="17">
                  <c:v>117</c:v>
                </c:pt>
                <c:pt idx="18">
                  <c:v>120</c:v>
                </c:pt>
                <c:pt idx="19">
                  <c:v>123</c:v>
                </c:pt>
                <c:pt idx="20">
                  <c:v>129</c:v>
                </c:pt>
                <c:pt idx="21">
                  <c:v>133</c:v>
                </c:pt>
                <c:pt idx="22">
                  <c:v>137</c:v>
                </c:pt>
                <c:pt idx="23" formatCode="0">
                  <c:v>136</c:v>
                </c:pt>
                <c:pt idx="24">
                  <c:v>142</c:v>
                </c:pt>
                <c:pt idx="25" formatCode="0">
                  <c:v>148</c:v>
                </c:pt>
                <c:pt idx="26">
                  <c:v>150</c:v>
                </c:pt>
                <c:pt idx="27" formatCode="0">
                  <c:v>153</c:v>
                </c:pt>
                <c:pt idx="28">
                  <c:v>155</c:v>
                </c:pt>
                <c:pt idx="29" formatCode="0">
                  <c:v>158</c:v>
                </c:pt>
                <c:pt idx="30" formatCode="0">
                  <c:v>162</c:v>
                </c:pt>
                <c:pt idx="31" formatCode="0">
                  <c:v>57</c:v>
                </c:pt>
                <c:pt idx="32" formatCode="0">
                  <c:v>74</c:v>
                </c:pt>
              </c:numCache>
            </c:numRef>
          </c:val>
          <c:smooth val="0"/>
          <c:extLst>
            <c:ext xmlns:c16="http://schemas.microsoft.com/office/drawing/2014/chart" uri="{C3380CC4-5D6E-409C-BE32-E72D297353CC}">
              <c16:uniqueId val="{00000000-DBFB-4693-B605-4CADD5E76F50}"/>
            </c:ext>
          </c:extLst>
        </c:ser>
        <c:ser>
          <c:idx val="0"/>
          <c:order val="1"/>
          <c:tx>
            <c:strRef>
              <c:f>Sheet1!$A$3</c:f>
              <c:strCache>
                <c:ptCount val="1"/>
                <c:pt idx="0">
                  <c:v>Farms (&lt;50) (20) </c:v>
                </c:pt>
              </c:strCache>
            </c:strRef>
          </c:tx>
          <c:spPr>
            <a:ln w="31750" cap="rnd">
              <a:solidFill>
                <a:schemeClr val="accent2"/>
              </a:solidFill>
              <a:round/>
            </a:ln>
            <a:effectLst/>
          </c:spPr>
          <c:marker>
            <c:symbol val="none"/>
          </c:marker>
          <c:cat>
            <c:numRef>
              <c:f>Sheet1!$B$1:$AH$1</c:f>
              <c:numCache>
                <c:formatCode>General</c:formatCode>
                <c:ptCount val="3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numCache>
            </c:numRef>
          </c:cat>
          <c:val>
            <c:numRef>
              <c:f>Sheet1!$B$3:$AH$3</c:f>
            </c:numRef>
          </c:val>
          <c:smooth val="0"/>
          <c:extLst>
            <c:ext xmlns:c16="http://schemas.microsoft.com/office/drawing/2014/chart" uri="{C3380CC4-5D6E-409C-BE32-E72D297353CC}">
              <c16:uniqueId val="{00000000-8CBE-436E-9842-B98CD618E8DA}"/>
            </c:ext>
          </c:extLst>
        </c:ser>
        <c:dLbls>
          <c:showLegendKey val="0"/>
          <c:showVal val="0"/>
          <c:showCatName val="0"/>
          <c:showSerName val="0"/>
          <c:showPercent val="0"/>
          <c:showBubbleSize val="0"/>
        </c:dLbls>
        <c:smooth val="0"/>
        <c:axId val="188404296"/>
        <c:axId val="188398416"/>
      </c:lineChart>
      <c:catAx>
        <c:axId val="18840429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accent1"/>
                </a:solidFill>
                <a:latin typeface="+mn-lt"/>
                <a:ea typeface="+mn-ea"/>
                <a:cs typeface="+mn-cs"/>
              </a:defRPr>
            </a:pPr>
            <a:endParaRPr lang="en-US"/>
          </a:p>
        </c:txPr>
        <c:crossAx val="188398416"/>
        <c:crossesAt val="0"/>
        <c:auto val="1"/>
        <c:lblAlgn val="ctr"/>
        <c:lblOffset val="100"/>
        <c:tickLblSkip val="1"/>
        <c:tickMarkSkip val="1"/>
        <c:noMultiLvlLbl val="0"/>
      </c:catAx>
      <c:valAx>
        <c:axId val="188398416"/>
        <c:scaling>
          <c:orientation val="minMax"/>
          <c:max val="200"/>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8404296"/>
        <c:crossesAt val="0"/>
        <c:crossBetween val="midCat"/>
        <c:majorUnit val="50"/>
        <c:minorUnit val="1"/>
      </c:valAx>
      <c:spPr>
        <a:noFill/>
        <a:ln>
          <a:noFill/>
        </a:ln>
        <a:effectLst/>
      </c:spPr>
    </c:plotArea>
    <c:legend>
      <c:legendPos val="r"/>
      <c:layout>
        <c:manualLayout>
          <c:xMode val="edge"/>
          <c:yMode val="edge"/>
          <c:x val="0.18160054602297948"/>
          <c:y val="6.0167813517445226E-2"/>
          <c:w val="0.16114148676552148"/>
          <c:h val="7.051458193825477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algn="ctr" defTabSz="457200" rtl="0" eaLnBrk="1" latinLnBrk="0" hangingPunct="1">
              <a:defRPr lang="en-GB" sz="1600" b="1" kern="1200" dirty="0" smtClean="0">
                <a:solidFill>
                  <a:schemeClr val="accent1"/>
                </a:solidFill>
                <a:latin typeface="Arial Body"/>
                <a:ea typeface="Segoe UI" panose="020B0502040204020203" pitchFamily="34" charset="0"/>
                <a:cs typeface="Arial" panose="020B0604020202020204" pitchFamily="34" charset="0"/>
              </a:defRPr>
            </a:pPr>
            <a:r>
              <a:rPr lang="en-GB" sz="1600" b="1" u="sng" kern="1200" dirty="0">
                <a:solidFill>
                  <a:schemeClr val="accent1"/>
                </a:solidFill>
                <a:latin typeface="Arial Body"/>
                <a:ea typeface="Segoe UI" panose="020B0502040204020203" pitchFamily="34" charset="0"/>
                <a:cs typeface="Arial" panose="020B0604020202020204" pitchFamily="34" charset="0"/>
              </a:rPr>
              <a:t>Gross</a:t>
            </a:r>
            <a:r>
              <a:rPr lang="en-GB" sz="1600" b="1" u="sng" kern="1200" baseline="0" dirty="0">
                <a:solidFill>
                  <a:schemeClr val="accent1"/>
                </a:solidFill>
                <a:latin typeface="Arial Body"/>
                <a:ea typeface="Segoe UI" panose="020B0502040204020203" pitchFamily="34" charset="0"/>
                <a:cs typeface="Arial" panose="020B0604020202020204" pitchFamily="34" charset="0"/>
              </a:rPr>
              <a:t> revenue index trend, </a:t>
            </a:r>
          </a:p>
          <a:p>
            <a:pPr marL="0" algn="ctr" defTabSz="457200" rtl="0" eaLnBrk="1" latinLnBrk="0" hangingPunct="1">
              <a:defRPr lang="en-GB" sz="1600" b="1" kern="1200" dirty="0" smtClean="0">
                <a:solidFill>
                  <a:schemeClr val="accent1"/>
                </a:solidFill>
                <a:latin typeface="Arial Body"/>
                <a:ea typeface="Segoe UI" panose="020B0502040204020203" pitchFamily="34" charset="0"/>
                <a:cs typeface="Arial" panose="020B0604020202020204" pitchFamily="34" charset="0"/>
              </a:defRPr>
            </a:pPr>
            <a:r>
              <a:rPr lang="en-GB" sz="1600" b="1" u="sng" kern="1200" baseline="0" dirty="0">
                <a:solidFill>
                  <a:schemeClr val="accent1"/>
                </a:solidFill>
                <a:latin typeface="Arial Body"/>
                <a:ea typeface="Segoe UI" panose="020B0502040204020203" pitchFamily="34" charset="0"/>
                <a:cs typeface="Arial" panose="020B0604020202020204" pitchFamily="34" charset="0"/>
              </a:rPr>
              <a:t>compared to visitor volume index trend</a:t>
            </a:r>
            <a:endParaRPr lang="en-GB" sz="1600" b="1" u="sng" kern="1200" dirty="0">
              <a:solidFill>
                <a:schemeClr val="accent1"/>
              </a:solidFill>
              <a:latin typeface="Arial Body"/>
              <a:ea typeface="Segoe UI" panose="020B0502040204020203" pitchFamily="34" charset="0"/>
              <a:cs typeface="Arial" panose="020B0604020202020204" pitchFamily="34" charset="0"/>
            </a:endParaRPr>
          </a:p>
        </c:rich>
      </c:tx>
      <c:layout>
        <c:manualLayout>
          <c:xMode val="edge"/>
          <c:yMode val="edge"/>
          <c:x val="0.14626812801423975"/>
          <c:y val="2.0715843530477585E-4"/>
        </c:manualLayout>
      </c:layout>
      <c:overlay val="0"/>
    </c:title>
    <c:autoTitleDeleted val="0"/>
    <c:plotArea>
      <c:layout>
        <c:manualLayout>
          <c:layoutTarget val="inner"/>
          <c:xMode val="edge"/>
          <c:yMode val="edge"/>
          <c:x val="2.5410170342253014E-5"/>
          <c:y val="0.10640011378059815"/>
          <c:w val="0.98403572063452227"/>
          <c:h val="0.72439277723448414"/>
        </c:manualLayout>
      </c:layout>
      <c:lineChart>
        <c:grouping val="standard"/>
        <c:varyColors val="0"/>
        <c:ser>
          <c:idx val="1"/>
          <c:order val="0"/>
          <c:tx>
            <c:strRef>
              <c:f>Sheet1!$B$1</c:f>
              <c:strCache>
                <c:ptCount val="1"/>
                <c:pt idx="0">
                  <c:v>Gross revenue index</c:v>
                </c:pt>
              </c:strCache>
            </c:strRef>
          </c:tx>
          <c:spPr>
            <a:ln w="28575"/>
          </c:spPr>
          <c:marker>
            <c:symbol val="none"/>
          </c:marker>
          <c:cat>
            <c:numRef>
              <c:f>Sheet1!$A$2:$A$17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Sheet1!$B$2:$B$17</c:f>
              <c:numCache>
                <c:formatCode>General</c:formatCode>
                <c:ptCount val="16"/>
                <c:pt idx="0">
                  <c:v>100</c:v>
                </c:pt>
                <c:pt idx="1">
                  <c:v>105</c:v>
                </c:pt>
                <c:pt idx="2">
                  <c:v>110.25</c:v>
                </c:pt>
                <c:pt idx="3">
                  <c:v>119.07000000000001</c:v>
                </c:pt>
                <c:pt idx="4">
                  <c:v>125.02350000000001</c:v>
                </c:pt>
                <c:pt idx="5">
                  <c:v>131.27467500000003</c:v>
                </c:pt>
                <c:pt idx="6">
                  <c:v>132.58742175000003</c:v>
                </c:pt>
                <c:pt idx="7">
                  <c:v>139.21679283750004</c:v>
                </c:pt>
                <c:pt idx="8">
                  <c:v>146.17763247937503</c:v>
                </c:pt>
                <c:pt idx="9">
                  <c:v>153.48651410334378</c:v>
                </c:pt>
                <c:pt idx="10">
                  <c:v>164.23057009057786</c:v>
                </c:pt>
                <c:pt idx="11">
                  <c:v>175.72670999691832</c:v>
                </c:pt>
                <c:pt idx="12">
                  <c:v>179.24124419685668</c:v>
                </c:pt>
                <c:pt idx="13">
                  <c:v>186.41089396473095</c:v>
                </c:pt>
                <c:pt idx="14">
                  <c:v>83.884902284128927</c:v>
                </c:pt>
                <c:pt idx="15">
                  <c:v>161.05901238552752</c:v>
                </c:pt>
              </c:numCache>
            </c:numRef>
          </c:val>
          <c:smooth val="0"/>
          <c:extLst>
            <c:ext xmlns:c16="http://schemas.microsoft.com/office/drawing/2014/chart" uri="{C3380CC4-5D6E-409C-BE32-E72D297353CC}">
              <c16:uniqueId val="{00000000-65D5-40F6-A569-3762BFF72EDE}"/>
            </c:ext>
          </c:extLst>
        </c:ser>
        <c:ser>
          <c:idx val="0"/>
          <c:order val="1"/>
          <c:tx>
            <c:strRef>
              <c:f>Sheet1!$C$1</c:f>
              <c:strCache>
                <c:ptCount val="1"/>
                <c:pt idx="0">
                  <c:v>Visitor volume index</c:v>
                </c:pt>
              </c:strCache>
            </c:strRef>
          </c:tx>
          <c:marker>
            <c:symbol val="none"/>
          </c:marker>
          <c:cat>
            <c:numRef>
              <c:f>Sheet1!$A$2:$A$17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Sheet1!$C$2:$C$17</c:f>
              <c:numCache>
                <c:formatCode>General</c:formatCode>
                <c:ptCount val="16"/>
                <c:pt idx="0">
                  <c:v>100</c:v>
                </c:pt>
                <c:pt idx="1">
                  <c:v>103</c:v>
                </c:pt>
                <c:pt idx="2">
                  <c:v>105.06</c:v>
                </c:pt>
                <c:pt idx="3">
                  <c:v>110.313</c:v>
                </c:pt>
                <c:pt idx="4">
                  <c:v>113.62239000000001</c:v>
                </c:pt>
                <c:pt idx="5">
                  <c:v>117.03106170000001</c:v>
                </c:pt>
                <c:pt idx="6">
                  <c:v>115.86075108300001</c:v>
                </c:pt>
                <c:pt idx="7">
                  <c:v>121.65378863715002</c:v>
                </c:pt>
                <c:pt idx="8">
                  <c:v>126.51994018263602</c:v>
                </c:pt>
                <c:pt idx="9">
                  <c:v>129.05033898628875</c:v>
                </c:pt>
                <c:pt idx="10">
                  <c:v>131.63134576601453</c:v>
                </c:pt>
                <c:pt idx="11">
                  <c:v>134.26397268133482</c:v>
                </c:pt>
                <c:pt idx="12">
                  <c:v>136.94925213496151</c:v>
                </c:pt>
                <c:pt idx="13">
                  <c:v>141.05772969901037</c:v>
                </c:pt>
                <c:pt idx="14">
                  <c:v>49.370205394653624</c:v>
                </c:pt>
                <c:pt idx="15">
                  <c:v>64.18126701304972</c:v>
                </c:pt>
              </c:numCache>
            </c:numRef>
          </c:val>
          <c:smooth val="0"/>
          <c:extLst>
            <c:ext xmlns:c16="http://schemas.microsoft.com/office/drawing/2014/chart" uri="{C3380CC4-5D6E-409C-BE32-E72D297353CC}">
              <c16:uniqueId val="{00000001-65D5-40F6-A569-3762BFF72EDE}"/>
            </c:ext>
          </c:extLst>
        </c:ser>
        <c:dLbls>
          <c:showLegendKey val="0"/>
          <c:showVal val="0"/>
          <c:showCatName val="0"/>
          <c:showSerName val="0"/>
          <c:showPercent val="0"/>
          <c:showBubbleSize val="0"/>
        </c:dLbls>
        <c:smooth val="0"/>
        <c:axId val="191560312"/>
        <c:axId val="191558352"/>
      </c:lineChart>
      <c:catAx>
        <c:axId val="191560312"/>
        <c:scaling>
          <c:orientation val="minMax"/>
        </c:scaling>
        <c:delete val="0"/>
        <c:axPos val="b"/>
        <c:numFmt formatCode="General" sourceLinked="1"/>
        <c:majorTickMark val="out"/>
        <c:minorTickMark val="none"/>
        <c:tickLblPos val="low"/>
        <c:spPr>
          <a:ln>
            <a:solidFill>
              <a:schemeClr val="tx2"/>
            </a:solidFill>
          </a:ln>
        </c:spPr>
        <c:txPr>
          <a:bodyPr rot="-5400000" vert="horz"/>
          <a:lstStyle/>
          <a:p>
            <a:pPr>
              <a:defRPr sz="1200" b="0">
                <a:solidFill>
                  <a:schemeClr val="accent1"/>
                </a:solidFill>
                <a:latin typeface="Arial Body"/>
                <a:cs typeface="Arial" panose="020B0604020202020204" pitchFamily="34" charset="0"/>
              </a:defRPr>
            </a:pPr>
            <a:endParaRPr lang="en-US"/>
          </a:p>
        </c:txPr>
        <c:crossAx val="191558352"/>
        <c:crosses val="autoZero"/>
        <c:auto val="1"/>
        <c:lblAlgn val="ctr"/>
        <c:lblOffset val="100"/>
        <c:noMultiLvlLbl val="0"/>
      </c:catAx>
      <c:valAx>
        <c:axId val="191558352"/>
        <c:scaling>
          <c:orientation val="minMax"/>
          <c:max val="200"/>
          <c:min val="0"/>
        </c:scaling>
        <c:delete val="1"/>
        <c:axPos val="l"/>
        <c:numFmt formatCode="General" sourceLinked="1"/>
        <c:majorTickMark val="out"/>
        <c:minorTickMark val="none"/>
        <c:tickLblPos val="nextTo"/>
        <c:crossAx val="191560312"/>
        <c:crossesAt val="1"/>
        <c:crossBetween val="between"/>
        <c:majorUnit val="20"/>
      </c:valAx>
    </c:plotArea>
    <c:legend>
      <c:legendPos val="b"/>
      <c:layout>
        <c:manualLayout>
          <c:xMode val="edge"/>
          <c:yMode val="edge"/>
          <c:x val="0.1570321983929707"/>
          <c:y val="0.60819509980811715"/>
          <c:w val="0.58342587493648856"/>
          <c:h val="0.11145701729195025"/>
        </c:manualLayout>
      </c:layout>
      <c:overlay val="0"/>
      <c:txPr>
        <a:bodyPr/>
        <a:lstStyle/>
        <a:p>
          <a:pPr>
            <a:defRPr sz="1200" b="1">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sz="1400" b="1" u="sng" kern="1200" dirty="0" smtClean="0">
                <a:solidFill>
                  <a:schemeClr val="accent1"/>
                </a:solidFill>
                <a:latin typeface="Arial Body"/>
                <a:ea typeface="Segoe UI" panose="020B0502040204020203" pitchFamily="34" charset="0"/>
                <a:cs typeface="Arial" panose="020B0604020202020204" pitchFamily="34" charset="0"/>
              </a:defRPr>
            </a:pPr>
            <a:r>
              <a:rPr lang="en-GB" sz="1400" b="1" u="sng" kern="1200" dirty="0">
                <a:solidFill>
                  <a:schemeClr val="accent1"/>
                </a:solidFill>
                <a:latin typeface="Arial Body"/>
                <a:ea typeface="Segoe UI" panose="020B0502040204020203" pitchFamily="34" charset="0"/>
                <a:cs typeface="Arial" panose="020B0604020202020204" pitchFamily="34" charset="0"/>
              </a:rPr>
              <a:t>% of attractions</a:t>
            </a:r>
            <a:r>
              <a:rPr lang="en-GB" sz="1400" b="1" u="sng" kern="1200" baseline="0" dirty="0">
                <a:solidFill>
                  <a:schemeClr val="accent1"/>
                </a:solidFill>
                <a:latin typeface="Arial Body"/>
                <a:ea typeface="Segoe UI" panose="020B0502040204020203" pitchFamily="34" charset="0"/>
                <a:cs typeface="Arial" panose="020B0604020202020204" pitchFamily="34" charset="0"/>
              </a:rPr>
              <a:t> charging over £10 (peak season adult entry)</a:t>
            </a:r>
            <a:endParaRPr lang="en-GB" sz="1400" b="1" u="sng" kern="1200" dirty="0">
              <a:solidFill>
                <a:schemeClr val="accent1"/>
              </a:solidFill>
              <a:latin typeface="Arial Body"/>
              <a:ea typeface="Segoe UI" panose="020B0502040204020203" pitchFamily="34" charset="0"/>
              <a:cs typeface="Arial" panose="020B0604020202020204" pitchFamily="34" charset="0"/>
            </a:endParaRPr>
          </a:p>
        </c:rich>
      </c:tx>
      <c:layout>
        <c:manualLayout>
          <c:xMode val="edge"/>
          <c:yMode val="edge"/>
          <c:x val="0.14709442461087491"/>
          <c:y val="2.5953762360199327E-2"/>
        </c:manualLayout>
      </c:layout>
      <c:overlay val="0"/>
    </c:title>
    <c:autoTitleDeleted val="0"/>
    <c:plotArea>
      <c:layout>
        <c:manualLayout>
          <c:layoutTarget val="inner"/>
          <c:xMode val="edge"/>
          <c:yMode val="edge"/>
          <c:x val="5.0983556957465235E-3"/>
          <c:y val="0.21689099293669709"/>
          <c:w val="0.97505545431560992"/>
          <c:h val="0.75950877774933379"/>
        </c:manualLayout>
      </c:layout>
      <c:lineChart>
        <c:grouping val="standard"/>
        <c:varyColors val="0"/>
        <c:ser>
          <c:idx val="0"/>
          <c:order val="0"/>
          <c:tx>
            <c:strRef>
              <c:f>Sheet1!$B$1</c:f>
              <c:strCache>
                <c:ptCount val="1"/>
                <c:pt idx="0">
                  <c:v>% of sites charing over £10</c:v>
                </c:pt>
              </c:strCache>
            </c:strRef>
          </c:tx>
          <c:marker>
            <c:symbol val="none"/>
          </c:marker>
          <c:dLbls>
            <c:spPr>
              <a:noFill/>
              <a:ln>
                <a:noFill/>
              </a:ln>
              <a:effectLst/>
            </c:spPr>
            <c:txPr>
              <a:bodyPr/>
              <a:lstStyle/>
              <a:p>
                <a:pPr>
                  <a:defRPr sz="1200" b="0">
                    <a:solidFill>
                      <a:schemeClr val="accent1"/>
                    </a:solidFill>
                    <a:latin typeface="Arial Body"/>
                    <a:ea typeface="Segoe UI" panose="020B0502040204020203"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2021</c:v>
                </c:pt>
                <c:pt idx="1">
                  <c:v>2020</c:v>
                </c:pt>
                <c:pt idx="2">
                  <c:v>2019</c:v>
                </c:pt>
                <c:pt idx="3">
                  <c:v>2018</c:v>
                </c:pt>
                <c:pt idx="4">
                  <c:v>2017</c:v>
                </c:pt>
                <c:pt idx="5">
                  <c:v>2016</c:v>
                </c:pt>
                <c:pt idx="6">
                  <c:v>2015</c:v>
                </c:pt>
                <c:pt idx="7">
                  <c:v>2014</c:v>
                </c:pt>
              </c:numCache>
            </c:numRef>
          </c:cat>
          <c:val>
            <c:numRef>
              <c:f>Sheet1!$B$2:$B$9</c:f>
              <c:numCache>
                <c:formatCode>General</c:formatCode>
                <c:ptCount val="8"/>
                <c:pt idx="0">
                  <c:v>37</c:v>
                </c:pt>
                <c:pt idx="1">
                  <c:v>23</c:v>
                </c:pt>
                <c:pt idx="2">
                  <c:v>31</c:v>
                </c:pt>
                <c:pt idx="3">
                  <c:v>29</c:v>
                </c:pt>
                <c:pt idx="4">
                  <c:v>29</c:v>
                </c:pt>
                <c:pt idx="5">
                  <c:v>27</c:v>
                </c:pt>
                <c:pt idx="6">
                  <c:v>21</c:v>
                </c:pt>
                <c:pt idx="7">
                  <c:v>16</c:v>
                </c:pt>
              </c:numCache>
            </c:numRef>
          </c:val>
          <c:smooth val="0"/>
          <c:extLst>
            <c:ext xmlns:c16="http://schemas.microsoft.com/office/drawing/2014/chart" uri="{C3380CC4-5D6E-409C-BE32-E72D297353CC}">
              <c16:uniqueId val="{00000000-9644-476F-A457-986FF5960282}"/>
            </c:ext>
          </c:extLst>
        </c:ser>
        <c:dLbls>
          <c:showLegendKey val="0"/>
          <c:showVal val="0"/>
          <c:showCatName val="0"/>
          <c:showSerName val="0"/>
          <c:showPercent val="0"/>
          <c:showBubbleSize val="0"/>
        </c:dLbls>
        <c:smooth val="0"/>
        <c:axId val="191554040"/>
        <c:axId val="191556000"/>
      </c:lineChart>
      <c:catAx>
        <c:axId val="191554040"/>
        <c:scaling>
          <c:orientation val="maxMin"/>
        </c:scaling>
        <c:delete val="0"/>
        <c:axPos val="b"/>
        <c:numFmt formatCode="General" sourceLinked="0"/>
        <c:majorTickMark val="out"/>
        <c:minorTickMark val="none"/>
        <c:tickLblPos val="nextTo"/>
        <c:txPr>
          <a:bodyPr rot="0"/>
          <a:lstStyle/>
          <a:p>
            <a:pPr>
              <a:defRPr sz="1200">
                <a:solidFill>
                  <a:schemeClr val="accent1"/>
                </a:solidFill>
              </a:defRPr>
            </a:pPr>
            <a:endParaRPr lang="en-US"/>
          </a:p>
        </c:txPr>
        <c:crossAx val="191556000"/>
        <c:crosses val="autoZero"/>
        <c:auto val="1"/>
        <c:lblAlgn val="ctr"/>
        <c:lblOffset val="100"/>
        <c:noMultiLvlLbl val="0"/>
      </c:catAx>
      <c:valAx>
        <c:axId val="191556000"/>
        <c:scaling>
          <c:orientation val="minMax"/>
          <c:max val="50"/>
        </c:scaling>
        <c:delete val="1"/>
        <c:axPos val="r"/>
        <c:numFmt formatCode="General" sourceLinked="1"/>
        <c:majorTickMark val="out"/>
        <c:minorTickMark val="none"/>
        <c:tickLblPos val="nextTo"/>
        <c:crossAx val="191554040"/>
        <c:crosses val="autoZero"/>
        <c:crossBetween val="between"/>
      </c:valAx>
    </c:plotArea>
    <c:plotVisOnly val="1"/>
    <c:dispBlanksAs val="gap"/>
    <c:showDLblsOverMax val="0"/>
  </c:chart>
  <c:spPr>
    <a:solidFill>
      <a:schemeClr val="bg1"/>
    </a:solidFill>
    <a:ln>
      <a:solidFill>
        <a:schemeClr val="accent1"/>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r>
              <a:rPr lang="en-GB" sz="1400" b="1" u="sng" dirty="0">
                <a:solidFill>
                  <a:schemeClr val="accent1"/>
                </a:solidFill>
                <a:effectLst/>
              </a:rPr>
              <a:t>Types of funds attractions have used in the past [%]</a:t>
            </a:r>
            <a:endParaRPr lang="en-GB" sz="1400" dirty="0">
              <a:solidFill>
                <a:schemeClr val="accent1"/>
              </a:solidFill>
              <a:effectLst/>
            </a:endParaRPr>
          </a:p>
        </c:rich>
      </c:tx>
      <c:layout>
        <c:manualLayout>
          <c:xMode val="edge"/>
          <c:yMode val="edge"/>
          <c:x val="0.30803781910357275"/>
          <c:y val="2.26953835743203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Government Funding</c:v>
                </c:pt>
                <c:pt idx="1">
                  <c:v>Peer to Peer</c:v>
                </c:pt>
                <c:pt idx="2">
                  <c:v>Community Shares</c:v>
                </c:pt>
                <c:pt idx="3">
                  <c:v>Impact Investment</c:v>
                </c:pt>
                <c:pt idx="4">
                  <c:v>Social impact Bonds</c:v>
                </c:pt>
                <c:pt idx="5">
                  <c:v>Mezzanine Finance</c:v>
                </c:pt>
                <c:pt idx="6">
                  <c:v>Industry Body Funds</c:v>
                </c:pt>
                <c:pt idx="7">
                  <c:v>Bank Loans</c:v>
                </c:pt>
                <c:pt idx="8">
                  <c:v>Crowdfunds</c:v>
                </c:pt>
              </c:strCache>
            </c:strRef>
          </c:cat>
          <c:val>
            <c:numRef>
              <c:f>Sheet1!$B$2:$B$10</c:f>
              <c:numCache>
                <c:formatCode>General</c:formatCode>
                <c:ptCount val="9"/>
                <c:pt idx="0">
                  <c:v>73</c:v>
                </c:pt>
                <c:pt idx="1">
                  <c:v>66</c:v>
                </c:pt>
                <c:pt idx="2">
                  <c:v>53</c:v>
                </c:pt>
                <c:pt idx="3">
                  <c:v>42</c:v>
                </c:pt>
                <c:pt idx="4">
                  <c:v>38</c:v>
                </c:pt>
                <c:pt idx="5">
                  <c:v>34</c:v>
                </c:pt>
                <c:pt idx="6">
                  <c:v>19</c:v>
                </c:pt>
                <c:pt idx="7">
                  <c:v>17</c:v>
                </c:pt>
                <c:pt idx="8">
                  <c:v>13</c:v>
                </c:pt>
              </c:numCache>
            </c:numRef>
          </c:val>
          <c:extLst>
            <c:ext xmlns:c16="http://schemas.microsoft.com/office/drawing/2014/chart" uri="{C3380CC4-5D6E-409C-BE32-E72D297353CC}">
              <c16:uniqueId val="{00000000-13FE-4090-BE77-40193414FDEA}"/>
            </c:ext>
          </c:extLst>
        </c:ser>
        <c:dLbls>
          <c:showLegendKey val="0"/>
          <c:showVal val="0"/>
          <c:showCatName val="0"/>
          <c:showSerName val="0"/>
          <c:showPercent val="0"/>
          <c:showBubbleSize val="0"/>
        </c:dLbls>
        <c:gapWidth val="100"/>
        <c:axId val="1742084383"/>
        <c:axId val="1742078143"/>
      </c:barChart>
      <c:catAx>
        <c:axId val="174208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1742078143"/>
        <c:crosses val="autoZero"/>
        <c:auto val="1"/>
        <c:lblAlgn val="ctr"/>
        <c:lblOffset val="100"/>
        <c:noMultiLvlLbl val="0"/>
      </c:catAx>
      <c:valAx>
        <c:axId val="1742078143"/>
        <c:scaling>
          <c:orientation val="minMax"/>
        </c:scaling>
        <c:delete val="1"/>
        <c:axPos val="l"/>
        <c:numFmt formatCode="General" sourceLinked="1"/>
        <c:majorTickMark val="none"/>
        <c:minorTickMark val="none"/>
        <c:tickLblPos val="nextTo"/>
        <c:crossAx val="1742084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457200" rtl="0" eaLnBrk="1" latinLnBrk="0" hangingPunct="1">
              <a:defRPr lang="en-GB" sz="1600" b="1" i="0" u="sng" strike="noStrike" kern="1200" spc="0" baseline="0" dirty="0" smtClean="0">
                <a:solidFill>
                  <a:schemeClr val="accent1"/>
                </a:solidFill>
                <a:latin typeface="Arial Body"/>
                <a:ea typeface="Segoe UI" panose="020B0502040204020203" pitchFamily="34" charset="0"/>
                <a:cs typeface="Arial" panose="020B0604020202020204" pitchFamily="34" charset="0"/>
              </a:defRPr>
            </a:pPr>
            <a:r>
              <a:rPr lang="en-GB" sz="1600" b="1" u="sng" kern="1200" dirty="0">
                <a:solidFill>
                  <a:schemeClr val="accent1"/>
                </a:solidFill>
                <a:latin typeface="Arial Body"/>
                <a:ea typeface="Segoe UI" panose="020B0502040204020203" pitchFamily="34" charset="0"/>
                <a:cs typeface="Arial" panose="020B0604020202020204" pitchFamily="34" charset="0"/>
              </a:rPr>
              <a:t>2020/21 Stated change in employees</a:t>
            </a:r>
          </a:p>
        </c:rich>
      </c:tx>
      <c:layout>
        <c:manualLayout>
          <c:xMode val="edge"/>
          <c:yMode val="edge"/>
          <c:x val="6.0733382535534959E-2"/>
          <c:y val="1.4098873289096175E-2"/>
        </c:manualLayout>
      </c:layout>
      <c:overlay val="0"/>
      <c:spPr>
        <a:noFill/>
        <a:ln>
          <a:noFill/>
        </a:ln>
        <a:effectLst/>
      </c:spPr>
      <c:txPr>
        <a:bodyPr rot="0" spcFirstLastPara="1" vertOverflow="ellipsis" vert="horz" wrap="square" anchor="ctr" anchorCtr="1"/>
        <a:lstStyle/>
        <a:p>
          <a:pPr marL="0" algn="ctr" defTabSz="457200" rtl="0" eaLnBrk="1" latinLnBrk="0" hangingPunct="1">
            <a:defRPr lang="en-GB" sz="1600" b="1" i="0" u="sng" strike="noStrike" kern="1200" spc="0" baseline="0" dirty="0" smtClean="0">
              <a:solidFill>
                <a:schemeClr val="accent1"/>
              </a:solidFill>
              <a:latin typeface="Arial Body"/>
              <a:ea typeface="Segoe UI" panose="020B0502040204020203" pitchFamily="34" charset="0"/>
              <a:cs typeface="Arial" panose="020B0604020202020204" pitchFamily="34" charset="0"/>
            </a:defRPr>
          </a:pPr>
          <a:endParaRPr lang="en-US"/>
        </a:p>
      </c:txPr>
    </c:title>
    <c:autoTitleDeleted val="0"/>
    <c:plotArea>
      <c:layout>
        <c:manualLayout>
          <c:layoutTarget val="inner"/>
          <c:xMode val="edge"/>
          <c:yMode val="edge"/>
          <c:x val="0.34658060810055785"/>
          <c:y val="0.36525647933976346"/>
          <c:w val="0.61295760393373355"/>
          <c:h val="0.56811225443557867"/>
        </c:manualLayout>
      </c:layout>
      <c:barChart>
        <c:barDir val="bar"/>
        <c:grouping val="percentStacked"/>
        <c:varyColors val="0"/>
        <c:ser>
          <c:idx val="0"/>
          <c:order val="0"/>
          <c:tx>
            <c:strRef>
              <c:f>Sheet1!$B$1</c:f>
              <c:strCache>
                <c:ptCount val="1"/>
                <c:pt idx="0">
                  <c:v>% of sites stating 'Down'</c:v>
                </c:pt>
              </c:strCache>
            </c:strRef>
          </c:tx>
          <c:spPr>
            <a:solidFill>
              <a:srgbClr val="C00000"/>
            </a:solidFill>
            <a:ln>
              <a:noFill/>
            </a:ln>
            <a:effectLst/>
          </c:spPr>
          <c:invertIfNegative val="0"/>
          <c:dLbls>
            <c:dLbl>
              <c:idx val="0"/>
              <c:layout>
                <c:manualLayout>
                  <c:x val="-3.3214276280534578E-3"/>
                  <c:y val="-1.127909863127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0A-4618-A4EC-F7AC171AC1CD}"/>
                </c:ext>
              </c:extLst>
            </c:dLbl>
            <c:dLbl>
              <c:idx val="1"/>
              <c:layout>
                <c:manualLayout>
                  <c:x val="-3.3214276280534578E-3"/>
                  <c:y val="-1.1279098631277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0A-4618-A4EC-F7AC171AC1CD}"/>
                </c:ext>
              </c:extLst>
            </c:dLbl>
            <c:dLbl>
              <c:idx val="2"/>
              <c:layout>
                <c:manualLayout>
                  <c:x val="-3.3214276280534578E-3"/>
                  <c:y val="-8.45932397345780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0A-4618-A4EC-F7AC171AC1CD}"/>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Permanent (880)</c:v>
                </c:pt>
                <c:pt idx="1">
                  <c:v>Seasonal (848)</c:v>
                </c:pt>
                <c:pt idx="2">
                  <c:v>Unpaid volunteers (904)</c:v>
                </c:pt>
              </c:strCache>
            </c:strRef>
          </c:cat>
          <c:val>
            <c:numRef>
              <c:f>Sheet1!$B$2:$B$4</c:f>
              <c:numCache>
                <c:formatCode>General</c:formatCode>
                <c:ptCount val="3"/>
                <c:pt idx="0">
                  <c:v>14</c:v>
                </c:pt>
                <c:pt idx="1">
                  <c:v>11</c:v>
                </c:pt>
                <c:pt idx="2">
                  <c:v>19</c:v>
                </c:pt>
              </c:numCache>
            </c:numRef>
          </c:val>
          <c:extLst>
            <c:ext xmlns:c16="http://schemas.microsoft.com/office/drawing/2014/chart" uri="{C3380CC4-5D6E-409C-BE32-E72D297353CC}">
              <c16:uniqueId val="{00000003-1D0A-4618-A4EC-F7AC171AC1CD}"/>
            </c:ext>
          </c:extLst>
        </c:ser>
        <c:ser>
          <c:idx val="1"/>
          <c:order val="1"/>
          <c:tx>
            <c:strRef>
              <c:f>Sheet1!$C$1</c:f>
              <c:strCache>
                <c:ptCount val="1"/>
                <c:pt idx="0">
                  <c:v>% of sites stating 'Consistent'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Permanent (880)</c:v>
                </c:pt>
                <c:pt idx="1">
                  <c:v>Seasonal (848)</c:v>
                </c:pt>
                <c:pt idx="2">
                  <c:v>Unpaid volunteers (904)</c:v>
                </c:pt>
              </c:strCache>
            </c:strRef>
          </c:cat>
          <c:val>
            <c:numRef>
              <c:f>Sheet1!$C$2:$C$4</c:f>
              <c:numCache>
                <c:formatCode>General</c:formatCode>
                <c:ptCount val="3"/>
                <c:pt idx="0">
                  <c:v>73</c:v>
                </c:pt>
                <c:pt idx="1">
                  <c:v>74</c:v>
                </c:pt>
                <c:pt idx="2">
                  <c:v>57</c:v>
                </c:pt>
              </c:numCache>
            </c:numRef>
          </c:val>
          <c:extLst>
            <c:ext xmlns:c16="http://schemas.microsoft.com/office/drawing/2014/chart" uri="{C3380CC4-5D6E-409C-BE32-E72D297353CC}">
              <c16:uniqueId val="{00000004-1D0A-4618-A4EC-F7AC171AC1CD}"/>
            </c:ext>
          </c:extLst>
        </c:ser>
        <c:ser>
          <c:idx val="2"/>
          <c:order val="2"/>
          <c:tx>
            <c:strRef>
              <c:f>Sheet1!$D$1</c:f>
              <c:strCache>
                <c:ptCount val="1"/>
                <c:pt idx="0">
                  <c:v>% of sites stating 'Up'</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Permanent (880)</c:v>
                </c:pt>
                <c:pt idx="1">
                  <c:v>Seasonal (848)</c:v>
                </c:pt>
                <c:pt idx="2">
                  <c:v>Unpaid volunteers (904)</c:v>
                </c:pt>
              </c:strCache>
            </c:strRef>
          </c:cat>
          <c:val>
            <c:numRef>
              <c:f>Sheet1!$D$2:$D$4</c:f>
              <c:numCache>
                <c:formatCode>General</c:formatCode>
                <c:ptCount val="3"/>
                <c:pt idx="0">
                  <c:v>14</c:v>
                </c:pt>
                <c:pt idx="1">
                  <c:v>15</c:v>
                </c:pt>
                <c:pt idx="2">
                  <c:v>24</c:v>
                </c:pt>
              </c:numCache>
            </c:numRef>
          </c:val>
          <c:extLst>
            <c:ext xmlns:c16="http://schemas.microsoft.com/office/drawing/2014/chart" uri="{C3380CC4-5D6E-409C-BE32-E72D297353CC}">
              <c16:uniqueId val="{00000005-1D0A-4618-A4EC-F7AC171AC1CD}"/>
            </c:ext>
          </c:extLst>
        </c:ser>
        <c:dLbls>
          <c:showLegendKey val="0"/>
          <c:showVal val="0"/>
          <c:showCatName val="0"/>
          <c:showSerName val="0"/>
          <c:showPercent val="0"/>
          <c:showBubbleSize val="0"/>
        </c:dLbls>
        <c:gapWidth val="70"/>
        <c:overlap val="100"/>
        <c:axId val="204552880"/>
        <c:axId val="204546216"/>
      </c:barChart>
      <c:catAx>
        <c:axId val="204552880"/>
        <c:scaling>
          <c:orientation val="maxMin"/>
        </c:scaling>
        <c:delete val="0"/>
        <c:axPos val="l"/>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400" b="1" i="0" u="none" strike="noStrike" kern="1200" baseline="0">
                <a:solidFill>
                  <a:schemeClr val="accent1"/>
                </a:solidFill>
                <a:latin typeface="+mn-lt"/>
                <a:ea typeface="+mn-ea"/>
                <a:cs typeface="+mn-cs"/>
              </a:defRPr>
            </a:pPr>
            <a:endParaRPr lang="en-US"/>
          </a:p>
        </c:txPr>
        <c:crossAx val="204546216"/>
        <c:crosses val="autoZero"/>
        <c:auto val="1"/>
        <c:lblAlgn val="ctr"/>
        <c:lblOffset val="100"/>
        <c:noMultiLvlLbl val="0"/>
      </c:catAx>
      <c:valAx>
        <c:axId val="204546216"/>
        <c:scaling>
          <c:orientation val="minMax"/>
        </c:scaling>
        <c:delete val="1"/>
        <c:axPos val="t"/>
        <c:numFmt formatCode="0%" sourceLinked="1"/>
        <c:majorTickMark val="out"/>
        <c:minorTickMark val="none"/>
        <c:tickLblPos val="nextTo"/>
        <c:crossAx val="204552880"/>
        <c:crosses val="autoZero"/>
        <c:crossBetween val="between"/>
      </c:valAx>
      <c:spPr>
        <a:noFill/>
        <a:ln>
          <a:noFill/>
        </a:ln>
        <a:effectLst/>
      </c:spPr>
    </c:plotArea>
    <c:legend>
      <c:legendPos val="r"/>
      <c:layout>
        <c:manualLayout>
          <c:xMode val="edge"/>
          <c:yMode val="edge"/>
          <c:x val="0.13490024392513397"/>
          <c:y val="9.8874177214178099E-2"/>
          <c:w val="0.86269385802376031"/>
          <c:h val="0.190104322781159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1"/>
                </a:solidFill>
                <a:latin typeface="+mj-lt"/>
                <a:ea typeface="+mn-ea"/>
                <a:cs typeface="+mn-cs"/>
              </a:defRPr>
            </a:pPr>
            <a:r>
              <a:rPr lang="en-GB" sz="1400" b="1" u="sng" dirty="0">
                <a:solidFill>
                  <a:schemeClr val="accent1"/>
                </a:solidFill>
                <a:latin typeface="Arial" panose="020B0604020202020204" pitchFamily="34" charset="0"/>
                <a:cs typeface="Arial" panose="020B0604020202020204" pitchFamily="34" charset="0"/>
              </a:rPr>
              <a:t>Sustainability strategies in place </a:t>
            </a:r>
            <a:r>
              <a:rPr lang="en-GB" sz="1400" b="1" u="sng" baseline="0" dirty="0">
                <a:solidFill>
                  <a:schemeClr val="accent1"/>
                </a:solidFill>
                <a:latin typeface="Arial" panose="020B0604020202020204" pitchFamily="34" charset="0"/>
                <a:cs typeface="Arial" panose="020B0604020202020204" pitchFamily="34" charset="0"/>
              </a:rPr>
              <a:t>[%]</a:t>
            </a:r>
            <a:endParaRPr lang="en-GB" sz="1400" b="1" u="sng" dirty="0">
              <a:solidFill>
                <a:schemeClr val="accent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accent1"/>
              </a:solidFill>
              <a:latin typeface="+mj-lt"/>
              <a:ea typeface="+mn-ea"/>
              <a:cs typeface="+mn-cs"/>
            </a:defRPr>
          </a:pPr>
          <a:endParaRPr lang="en-US"/>
        </a:p>
      </c:txPr>
    </c:title>
    <c:autoTitleDeleted val="0"/>
    <c:plotArea>
      <c:layout>
        <c:manualLayout>
          <c:layoutTarget val="inner"/>
          <c:xMode val="edge"/>
          <c:yMode val="edge"/>
          <c:x val="6.7119091529349043E-2"/>
          <c:y val="0.3855354882698464"/>
          <c:w val="0.90863943888081933"/>
          <c:h val="0.37255629393908507"/>
        </c:manualLayout>
      </c:layout>
      <c:barChart>
        <c:barDir val="col"/>
        <c:grouping val="clustered"/>
        <c:varyColors val="0"/>
        <c:ser>
          <c:idx val="0"/>
          <c:order val="0"/>
          <c:tx>
            <c:strRef>
              <c:f>Sheet1!$B$1</c:f>
              <c:strCache>
                <c:ptCount val="1"/>
                <c:pt idx="0">
                  <c:v>Sustainability actiong taken by attraction organisations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 have an environmental      business strategy</c:v>
                </c:pt>
                <c:pt idx="1">
                  <c:v>We have a budget to help meet environmental objectives</c:v>
                </c:pt>
                <c:pt idx="2">
                  <c:v>None of these</c:v>
                </c:pt>
              </c:strCache>
            </c:strRef>
          </c:cat>
          <c:val>
            <c:numRef>
              <c:f>Sheet1!$B$2:$B$4</c:f>
              <c:numCache>
                <c:formatCode>General</c:formatCode>
                <c:ptCount val="3"/>
                <c:pt idx="0">
                  <c:v>56</c:v>
                </c:pt>
                <c:pt idx="1">
                  <c:v>35</c:v>
                </c:pt>
                <c:pt idx="2">
                  <c:v>36</c:v>
                </c:pt>
              </c:numCache>
            </c:numRef>
          </c:val>
          <c:extLst>
            <c:ext xmlns:c16="http://schemas.microsoft.com/office/drawing/2014/chart" uri="{C3380CC4-5D6E-409C-BE32-E72D297353CC}">
              <c16:uniqueId val="{00000000-37D7-409A-8AF8-23B3BF1F19E2}"/>
            </c:ext>
          </c:extLst>
        </c:ser>
        <c:dLbls>
          <c:showLegendKey val="0"/>
          <c:showVal val="0"/>
          <c:showCatName val="0"/>
          <c:showSerName val="0"/>
          <c:showPercent val="0"/>
          <c:showBubbleSize val="0"/>
        </c:dLbls>
        <c:gapWidth val="219"/>
        <c:overlap val="-27"/>
        <c:axId val="1457708480"/>
        <c:axId val="1457703488"/>
      </c:barChart>
      <c:catAx>
        <c:axId val="145770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1"/>
                </a:solidFill>
                <a:latin typeface="+mn-lt"/>
                <a:ea typeface="+mn-ea"/>
                <a:cs typeface="+mn-cs"/>
              </a:defRPr>
            </a:pPr>
            <a:endParaRPr lang="en-US"/>
          </a:p>
        </c:txPr>
        <c:crossAx val="1457703488"/>
        <c:crosses val="autoZero"/>
        <c:auto val="1"/>
        <c:lblAlgn val="ctr"/>
        <c:lblOffset val="100"/>
        <c:noMultiLvlLbl val="0"/>
      </c:catAx>
      <c:valAx>
        <c:axId val="1457703488"/>
        <c:scaling>
          <c:orientation val="minMax"/>
        </c:scaling>
        <c:delete val="1"/>
        <c:axPos val="l"/>
        <c:numFmt formatCode="General" sourceLinked="1"/>
        <c:majorTickMark val="none"/>
        <c:minorTickMark val="none"/>
        <c:tickLblPos val="nextTo"/>
        <c:crossAx val="145770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accent1"/>
                </a:solidFill>
                <a:latin typeface="+mn-lt"/>
                <a:ea typeface="+mn-ea"/>
                <a:cs typeface="+mn-cs"/>
              </a:defRPr>
            </a:pPr>
            <a:r>
              <a:rPr lang="en-GB" sz="1400" b="1" u="sng" dirty="0">
                <a:solidFill>
                  <a:schemeClr val="accent1"/>
                </a:solidFill>
              </a:rPr>
              <a:t>Actions being taken to reduce carbon emissions [%]</a:t>
            </a:r>
          </a:p>
        </c:rich>
      </c:tx>
      <c:layout>
        <c:manualLayout>
          <c:xMode val="edge"/>
          <c:yMode val="edge"/>
          <c:x val="0.26919002913378365"/>
          <c:y val="4.1002159185694352E-2"/>
        </c:manualLayout>
      </c:layout>
      <c:overlay val="0"/>
      <c:spPr>
        <a:noFill/>
        <a:ln>
          <a:noFill/>
        </a:ln>
        <a:effectLst/>
      </c:spPr>
      <c:txPr>
        <a:bodyPr rot="0" spcFirstLastPara="1" vertOverflow="ellipsis" vert="horz" wrap="square" anchor="ctr" anchorCtr="1"/>
        <a:lstStyle/>
        <a:p>
          <a:pPr>
            <a:defRPr sz="1400" b="1" i="0" u="sng"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3.2852514475630867E-2"/>
          <c:y val="0.1714092781301704"/>
          <c:w val="0.96714748552436913"/>
          <c:h val="0.5308398270714334"/>
        </c:manualLayout>
      </c:layout>
      <c:barChart>
        <c:barDir val="col"/>
        <c:grouping val="clustered"/>
        <c:varyColors val="0"/>
        <c:ser>
          <c:idx val="0"/>
          <c:order val="0"/>
          <c:tx>
            <c:strRef>
              <c:f>Sheet1!$B$1</c:f>
              <c:strCache>
                <c:ptCount val="1"/>
                <c:pt idx="0">
                  <c:v>Actions attractions are taking to reduce carbon emissions</c:v>
                </c:pt>
              </c:strCache>
            </c:strRef>
          </c:tx>
          <c:spPr>
            <a:solidFill>
              <a:schemeClr val="accent1"/>
            </a:solidFill>
            <a:ln>
              <a:noFill/>
            </a:ln>
            <a:effectLst/>
          </c:spPr>
          <c:invertIfNegative val="0"/>
          <c:dPt>
            <c:idx val="8"/>
            <c:invertIfNegative val="0"/>
            <c:bubble3D val="0"/>
            <c:spPr>
              <a:solidFill>
                <a:schemeClr val="accent2"/>
              </a:solidFill>
              <a:ln>
                <a:noFill/>
              </a:ln>
              <a:effectLst/>
            </c:spPr>
            <c:extLst>
              <c:ext xmlns:c16="http://schemas.microsoft.com/office/drawing/2014/chart" uri="{C3380CC4-5D6E-409C-BE32-E72D297353CC}">
                <c16:uniqueId val="{00000001-C440-45D6-8735-FD9F92C43AC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Net: any action taken</c:v>
                </c:pt>
                <c:pt idx="1">
                  <c:v>Switched to LED bulbs</c:v>
                </c:pt>
                <c:pt idx="2">
                  <c:v>Adjustment of heating and cooling options</c:v>
                </c:pt>
                <c:pt idx="3">
                  <c:v>Insulation of building </c:v>
                </c:pt>
                <c:pt idx="4">
                  <c:v>Installation of smart meters</c:v>
                </c:pt>
                <c:pt idx="5">
                  <c:v>Encourage staff/visitors to travel via public transport</c:v>
                </c:pt>
                <c:pt idx="6">
                  <c:v>Installation of renewable electricity or heating</c:v>
                </c:pt>
                <c:pt idx="7">
                  <c:v>Provision of electric charging points for staff / visitors</c:v>
                </c:pt>
                <c:pt idx="8">
                  <c:v>No action</c:v>
                </c:pt>
              </c:strCache>
            </c:strRef>
          </c:cat>
          <c:val>
            <c:numRef>
              <c:f>Sheet1!$B$2:$B$10</c:f>
              <c:numCache>
                <c:formatCode>General</c:formatCode>
                <c:ptCount val="9"/>
                <c:pt idx="0">
                  <c:v>84</c:v>
                </c:pt>
                <c:pt idx="1">
                  <c:v>76</c:v>
                </c:pt>
                <c:pt idx="2">
                  <c:v>50</c:v>
                </c:pt>
                <c:pt idx="3">
                  <c:v>32</c:v>
                </c:pt>
                <c:pt idx="4">
                  <c:v>32</c:v>
                </c:pt>
                <c:pt idx="5">
                  <c:v>27</c:v>
                </c:pt>
                <c:pt idx="6">
                  <c:v>22</c:v>
                </c:pt>
                <c:pt idx="7">
                  <c:v>9</c:v>
                </c:pt>
                <c:pt idx="8">
                  <c:v>7</c:v>
                </c:pt>
              </c:numCache>
            </c:numRef>
          </c:val>
          <c:extLst>
            <c:ext xmlns:c16="http://schemas.microsoft.com/office/drawing/2014/chart" uri="{C3380CC4-5D6E-409C-BE32-E72D297353CC}">
              <c16:uniqueId val="{00000002-C440-45D6-8735-FD9F92C43ACB}"/>
            </c:ext>
          </c:extLst>
        </c:ser>
        <c:dLbls>
          <c:showLegendKey val="0"/>
          <c:showVal val="0"/>
          <c:showCatName val="0"/>
          <c:showSerName val="0"/>
          <c:showPercent val="0"/>
          <c:showBubbleSize val="0"/>
        </c:dLbls>
        <c:gapWidth val="219"/>
        <c:overlap val="3"/>
        <c:axId val="580745183"/>
        <c:axId val="580742687"/>
      </c:barChart>
      <c:catAx>
        <c:axId val="580745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en-US"/>
          </a:p>
        </c:txPr>
        <c:crossAx val="580742687"/>
        <c:crosses val="autoZero"/>
        <c:auto val="1"/>
        <c:lblAlgn val="ctr"/>
        <c:lblOffset val="100"/>
        <c:noMultiLvlLbl val="0"/>
      </c:catAx>
      <c:valAx>
        <c:axId val="580742687"/>
        <c:scaling>
          <c:orientation val="minMax"/>
        </c:scaling>
        <c:delete val="1"/>
        <c:axPos val="l"/>
        <c:numFmt formatCode="General" sourceLinked="1"/>
        <c:majorTickMark val="none"/>
        <c:minorTickMark val="none"/>
        <c:tickLblPos val="nextTo"/>
        <c:crossAx val="580745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4491F-10E8-478F-BEC7-B772C5993962}" type="datetimeFigureOut">
              <a:rPr lang="en-GB" smtClean="0"/>
              <a:t>29/09/2022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86B3E-0745-47E9-A301-B5FBBD350835}" type="slidenum">
              <a:rPr lang="en-GB" smtClean="0"/>
              <a:t>‹#›</a:t>
            </a:fld>
            <a:endParaRPr lang="en-GB"/>
          </a:p>
        </p:txBody>
      </p:sp>
    </p:spTree>
    <p:extLst>
      <p:ext uri="{BB962C8B-B14F-4D97-AF65-F5344CB8AC3E}">
        <p14:creationId xmlns:p14="http://schemas.microsoft.com/office/powerpoint/2010/main" val="44878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E5DEFC-BFAE-4186-88B9-06BA9B12B89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24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45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24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98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68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49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535C-46BC-4980-B20F-4E29AFB3DD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8305DA-AD5A-4BF5-B3F1-BB1B4F975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B8FA99-8D49-43E9-A448-88E874CAD5CB}"/>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5" name="Footer Placeholder 4">
            <a:extLst>
              <a:ext uri="{FF2B5EF4-FFF2-40B4-BE49-F238E27FC236}">
                <a16:creationId xmlns:a16="http://schemas.microsoft.com/office/drawing/2014/main" id="{D39E1FF6-9BE1-4E14-BC2A-81D580A41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E908C9-D22A-4665-AE2C-1D9C1DEFE398}"/>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72739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8216-FF3E-47C1-8EA7-EB868E0D82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ECEE87-E56B-4DE3-84C7-CB35F49D2B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FFC51A-2F92-477B-8908-E4C698E33126}"/>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5" name="Footer Placeholder 4">
            <a:extLst>
              <a:ext uri="{FF2B5EF4-FFF2-40B4-BE49-F238E27FC236}">
                <a16:creationId xmlns:a16="http://schemas.microsoft.com/office/drawing/2014/main" id="{70878497-8C68-4057-9CAD-D3CF2537B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DD5CDF-CCCD-467D-BC8B-2462C302D70F}"/>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31106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763E0-9C77-416B-B636-AAA14A7E42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8F4C34-8C77-4167-A140-A8A55EA132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956054-1D4E-49D6-9068-E0E4483C9A4B}"/>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5" name="Footer Placeholder 4">
            <a:extLst>
              <a:ext uri="{FF2B5EF4-FFF2-40B4-BE49-F238E27FC236}">
                <a16:creationId xmlns:a16="http://schemas.microsoft.com/office/drawing/2014/main" id="{CF5496D9-EDEE-4348-A879-84361C6648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B5E8C-7153-4208-A6E8-2562989BED17}"/>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339589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BVE_Cover/End_Top ba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84B127-CD9C-4BC9-AF73-63C020A4C74F}"/>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Click the central icon to add background picture</a:t>
            </a:r>
            <a:endParaRPr lang="en-GB" dirty="0"/>
          </a:p>
        </p:txBody>
      </p:sp>
      <p:sp>
        <p:nvSpPr>
          <p:cNvPr id="20" name="Title">
            <a:extLst>
              <a:ext uri="{FF2B5EF4-FFF2-40B4-BE49-F238E27FC236}">
                <a16:creationId xmlns:a16="http://schemas.microsoft.com/office/drawing/2014/main" id="{0C382BE5-FAB0-1847-9F84-41006A9B6DB3}"/>
              </a:ext>
            </a:extLst>
          </p:cNvPr>
          <p:cNvSpPr>
            <a:spLocks noGrp="1"/>
          </p:cNvSpPr>
          <p:nvPr>
            <p:ph type="title" hasCustomPrompt="1"/>
          </p:nvPr>
        </p:nvSpPr>
        <p:spPr>
          <a:xfrm>
            <a:off x="1001259" y="876425"/>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9" name="Sub-title">
            <a:extLst>
              <a:ext uri="{FF2B5EF4-FFF2-40B4-BE49-F238E27FC236}">
                <a16:creationId xmlns:a16="http://schemas.microsoft.com/office/drawing/2014/main" id="{C69BCFFB-EAB5-7148-9BDA-CA5E369508C8}"/>
              </a:ext>
            </a:extLst>
          </p:cNvPr>
          <p:cNvSpPr>
            <a:spLocks noGrp="1"/>
          </p:cNvSpPr>
          <p:nvPr>
            <p:ph type="body" sz="quarter" idx="13" hasCustomPrompt="1"/>
          </p:nvPr>
        </p:nvSpPr>
        <p:spPr>
          <a:xfrm>
            <a:off x="1001713" y="1988273"/>
            <a:ext cx="6423025" cy="437787"/>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9" name="Text Placeholder 8">
            <a:extLst>
              <a:ext uri="{FF2B5EF4-FFF2-40B4-BE49-F238E27FC236}">
                <a16:creationId xmlns:a16="http://schemas.microsoft.com/office/drawing/2014/main" id="{402A6949-F154-44D6-9D93-E670421AE657}"/>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Locations Image label">
            <a:extLst>
              <a:ext uri="{FF2B5EF4-FFF2-40B4-BE49-F238E27FC236}">
                <a16:creationId xmlns:a16="http://schemas.microsoft.com/office/drawing/2014/main" id="{CB76177C-7793-441F-8512-7EB9EE495606}"/>
              </a:ext>
            </a:extLst>
          </p:cNvPr>
          <p:cNvSpPr>
            <a:spLocks noGrp="1"/>
          </p:cNvSpPr>
          <p:nvPr>
            <p:ph type="body" sz="quarter" idx="18" hasCustomPrompt="1"/>
          </p:nvPr>
        </p:nvSpPr>
        <p:spPr>
          <a:xfrm>
            <a:off x="231714"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
        <p:nvSpPr>
          <p:cNvPr id="11" name="Partner logo">
            <a:extLst>
              <a:ext uri="{FF2B5EF4-FFF2-40B4-BE49-F238E27FC236}">
                <a16:creationId xmlns:a16="http://schemas.microsoft.com/office/drawing/2014/main" id="{3199BF92-1102-EC43-A85C-66A9CAC7881E}"/>
              </a:ext>
              <a:ext uri="{C183D7F6-B498-43B3-948B-1728B52AA6E4}">
                <adec:decorative xmlns:adec="http://schemas.microsoft.com/office/drawing/2017/decorative" val="0"/>
              </a:ext>
            </a:extLst>
          </p:cNvPr>
          <p:cNvSpPr>
            <a:spLocks noGrp="1"/>
          </p:cNvSpPr>
          <p:nvPr>
            <p:ph type="pic" sz="quarter" idx="12" hasCustomPrompt="1"/>
          </p:nvPr>
        </p:nvSpPr>
        <p:spPr>
          <a:xfrm>
            <a:off x="7611101" y="5640688"/>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Tree>
    <p:extLst>
      <p:ext uri="{BB962C8B-B14F-4D97-AF65-F5344CB8AC3E}">
        <p14:creationId xmlns:p14="http://schemas.microsoft.com/office/powerpoint/2010/main" val="2946049773"/>
      </p:ext>
    </p:extLst>
  </p:cSld>
  <p:clrMapOvr>
    <a:masterClrMapping/>
  </p:clrMapOvr>
  <p:extLst>
    <p:ext uri="{DCECCB84-F9BA-43D5-87BE-67443E8EF086}">
      <p15:sldGuideLst xmlns:p15="http://schemas.microsoft.com/office/powerpoint/2012/main">
        <p15:guide id="1" orient="horz" pos="2160">
          <p15:clr>
            <a:srgbClr val="FBAE40"/>
          </p15:clr>
        </p15:guide>
        <p15:guide id="2" pos="474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BVE_Cover/End_Middle bar">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2D894BF6-A0C0-43C0-ACD3-9A8F83AE45F7}"/>
              </a:ext>
              <a:ext uri="{C183D7F6-B498-43B3-948B-1728B52AA6E4}">
                <adec:decorative xmlns:adec="http://schemas.microsoft.com/office/drawing/2017/decorative" val="0"/>
              </a:ext>
            </a:extLst>
          </p:cNvPr>
          <p:cNvSpPr>
            <a:spLocks noGrp="1"/>
          </p:cNvSpPr>
          <p:nvPr>
            <p:ph type="pic" sz="quarter" idx="17" hasCustomPrompt="1"/>
          </p:nvPr>
        </p:nvSpPr>
        <p:spPr>
          <a:xfrm>
            <a:off x="0" y="8965"/>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image, right click on the blue bar and send it to the back, then click the central icon to add background picture, then right click on the image and send it to the back so that the blue bar reappears in front of it.   </a:t>
            </a:r>
            <a:endParaRPr lang="en-GB" dirty="0"/>
          </a:p>
        </p:txBody>
      </p:sp>
      <p:sp>
        <p:nvSpPr>
          <p:cNvPr id="14" name="Title">
            <a:extLst>
              <a:ext uri="{FF2B5EF4-FFF2-40B4-BE49-F238E27FC236}">
                <a16:creationId xmlns:a16="http://schemas.microsoft.com/office/drawing/2014/main" id="{B2EFE6F6-D4B3-524D-A2FF-E67AAC361DDD}"/>
              </a:ext>
            </a:extLst>
          </p:cNvPr>
          <p:cNvSpPr>
            <a:spLocks noGrp="1"/>
          </p:cNvSpPr>
          <p:nvPr>
            <p:ph type="title" hasCustomPrompt="1"/>
          </p:nvPr>
        </p:nvSpPr>
        <p:spPr>
          <a:xfrm>
            <a:off x="1001259" y="2678129"/>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5" name="Sub-title">
            <a:extLst>
              <a:ext uri="{FF2B5EF4-FFF2-40B4-BE49-F238E27FC236}">
                <a16:creationId xmlns:a16="http://schemas.microsoft.com/office/drawing/2014/main" id="{3D9D4C4B-A286-AB4D-ADF9-BC5D8320DE85}"/>
              </a:ext>
            </a:extLst>
          </p:cNvPr>
          <p:cNvSpPr>
            <a:spLocks noGrp="1"/>
          </p:cNvSpPr>
          <p:nvPr>
            <p:ph type="body" sz="quarter" idx="13" hasCustomPrompt="1"/>
          </p:nvPr>
        </p:nvSpPr>
        <p:spPr>
          <a:xfrm>
            <a:off x="1001713" y="3799502"/>
            <a:ext cx="6423025" cy="410547"/>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9" name="Hastags">
            <a:extLst>
              <a:ext uri="{FF2B5EF4-FFF2-40B4-BE49-F238E27FC236}">
                <a16:creationId xmlns:a16="http://schemas.microsoft.com/office/drawing/2014/main" id="{3BD289E3-E397-414F-AFFF-DD8B826386F2}"/>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Text Placeholder 8">
            <a:extLst>
              <a:ext uri="{FF2B5EF4-FFF2-40B4-BE49-F238E27FC236}">
                <a16:creationId xmlns:a16="http://schemas.microsoft.com/office/drawing/2014/main" id="{4122CEB2-10C8-4B14-8988-7526AA2BF19B}"/>
              </a:ext>
              <a:ext uri="{C183D7F6-B498-43B3-948B-1728B52AA6E4}">
                <adec:decorative xmlns:adec="http://schemas.microsoft.com/office/drawing/2017/decorative" val="0"/>
              </a:ext>
            </a:extLst>
          </p:cNvPr>
          <p:cNvSpPr>
            <a:spLocks noGrp="1"/>
          </p:cNvSpPr>
          <p:nvPr>
            <p:ph type="body" sz="quarter" idx="18" hasCustomPrompt="1"/>
          </p:nvPr>
        </p:nvSpPr>
        <p:spPr>
          <a:xfrm>
            <a:off x="225587"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
        <p:nvSpPr>
          <p:cNvPr id="18" name="Picture Placeholder 4">
            <a:extLst>
              <a:ext uri="{FF2B5EF4-FFF2-40B4-BE49-F238E27FC236}">
                <a16:creationId xmlns:a16="http://schemas.microsoft.com/office/drawing/2014/main" id="{61FB83C8-6591-4E4F-A020-1BC4EB2BFDAB}"/>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Tree>
    <p:extLst>
      <p:ext uri="{BB962C8B-B14F-4D97-AF65-F5344CB8AC3E}">
        <p14:creationId xmlns:p14="http://schemas.microsoft.com/office/powerpoint/2010/main" val="3600574003"/>
      </p:ext>
    </p:extLst>
  </p:cSld>
  <p:clrMapOvr>
    <a:masterClrMapping/>
  </p:clrMapOvr>
  <p:extLst>
    <p:ext uri="{DCECCB84-F9BA-43D5-87BE-67443E8EF086}">
      <p15:sldGuideLst xmlns:p15="http://schemas.microsoft.com/office/powerpoint/2012/main">
        <p15:guide id="1" orient="horz" pos="2160">
          <p15:clr>
            <a:srgbClr val="FBAE40"/>
          </p15:clr>
        </p15:guide>
        <p15:guide id="2" pos="473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BVE_Cover/End_Bottom ba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91F2816-65F1-482C-B5B4-E5C909BC2AE8}"/>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Click the central icon to add background picture</a:t>
            </a:r>
            <a:endParaRPr lang="en-GB" dirty="0"/>
          </a:p>
        </p:txBody>
      </p:sp>
      <p:sp>
        <p:nvSpPr>
          <p:cNvPr id="32" name="Title">
            <a:extLst>
              <a:ext uri="{FF2B5EF4-FFF2-40B4-BE49-F238E27FC236}">
                <a16:creationId xmlns:a16="http://schemas.microsoft.com/office/drawing/2014/main" id="{77948493-4899-E642-8DB6-71465BB5986D}"/>
              </a:ext>
            </a:extLst>
          </p:cNvPr>
          <p:cNvSpPr>
            <a:spLocks noGrp="1"/>
          </p:cNvSpPr>
          <p:nvPr>
            <p:ph type="title" hasCustomPrompt="1"/>
          </p:nvPr>
        </p:nvSpPr>
        <p:spPr>
          <a:xfrm>
            <a:off x="1001259" y="4375798"/>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31" name="Sub title">
            <a:extLst>
              <a:ext uri="{FF2B5EF4-FFF2-40B4-BE49-F238E27FC236}">
                <a16:creationId xmlns:a16="http://schemas.microsoft.com/office/drawing/2014/main" id="{228973A0-6782-E144-B6BE-8A91E0CB5DCA}"/>
              </a:ext>
            </a:extLst>
          </p:cNvPr>
          <p:cNvSpPr>
            <a:spLocks noGrp="1"/>
          </p:cNvSpPr>
          <p:nvPr>
            <p:ph type="body" sz="quarter" idx="13" hasCustomPrompt="1"/>
          </p:nvPr>
        </p:nvSpPr>
        <p:spPr>
          <a:xfrm>
            <a:off x="1001713" y="5478682"/>
            <a:ext cx="6423025" cy="445868"/>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11" name="Text Placeholder 8">
            <a:extLst>
              <a:ext uri="{FF2B5EF4-FFF2-40B4-BE49-F238E27FC236}">
                <a16:creationId xmlns:a16="http://schemas.microsoft.com/office/drawing/2014/main" id="{55285386-2331-4BA8-9102-7E7175F8F8C9}"/>
              </a:ext>
            </a:extLst>
          </p:cNvPr>
          <p:cNvSpPr>
            <a:spLocks noGrp="1"/>
          </p:cNvSpPr>
          <p:nvPr>
            <p:ph type="body" sz="quarter" idx="16" hasCustomPrompt="1"/>
          </p:nvPr>
        </p:nvSpPr>
        <p:spPr>
          <a:xfrm>
            <a:off x="1001259" y="6111526"/>
            <a:ext cx="5363327"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Partner logo">
            <a:extLst>
              <a:ext uri="{FF2B5EF4-FFF2-40B4-BE49-F238E27FC236}">
                <a16:creationId xmlns:a16="http://schemas.microsoft.com/office/drawing/2014/main" id="{E2646508-2137-5D48-AA82-17BA6E64E66C}"/>
              </a:ext>
              <a:ext uri="{C183D7F6-B498-43B3-948B-1728B52AA6E4}">
                <adec:decorative xmlns:adec="http://schemas.microsoft.com/office/drawing/2017/decorative" val="0"/>
              </a:ext>
            </a:extLst>
          </p:cNvPr>
          <p:cNvSpPr>
            <a:spLocks noGrp="1"/>
          </p:cNvSpPr>
          <p:nvPr>
            <p:ph type="pic" sz="quarter" idx="14" hasCustomPrompt="1"/>
          </p:nvPr>
        </p:nvSpPr>
        <p:spPr>
          <a:xfrm>
            <a:off x="10096483" y="150462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
        <p:nvSpPr>
          <p:cNvPr id="13" name="Locations">
            <a:extLst>
              <a:ext uri="{FF2B5EF4-FFF2-40B4-BE49-F238E27FC236}">
                <a16:creationId xmlns:a16="http://schemas.microsoft.com/office/drawing/2014/main" id="{22EA7560-7CFA-493F-828C-2F865C4FEA86}"/>
              </a:ext>
            </a:extLst>
          </p:cNvPr>
          <p:cNvSpPr>
            <a:spLocks noGrp="1"/>
          </p:cNvSpPr>
          <p:nvPr>
            <p:ph type="body" sz="quarter" idx="18" hasCustomPrompt="1"/>
          </p:nvPr>
        </p:nvSpPr>
        <p:spPr>
          <a:xfrm>
            <a:off x="6752349" y="6294092"/>
            <a:ext cx="5210703" cy="322262"/>
          </a:xfrm>
          <a:prstGeom prst="rect">
            <a:avLst/>
          </a:prstGeom>
          <a:solidFill>
            <a:srgbClr val="120742"/>
          </a:solidFill>
        </p:spPr>
        <p:txBody>
          <a:bodyPr anchor="ctr"/>
          <a:lstStyle>
            <a:lvl1pPr marL="0" indent="0" algn="r">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163964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BVE_Cover/End_Navy background">
    <p:bg>
      <p:bgPr>
        <a:solidFill>
          <a:srgbClr val="1E1541"/>
        </a:solid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1D0B9E3-8F7B-7248-9736-61CA539B061A}"/>
              </a:ext>
            </a:extLst>
          </p:cNvPr>
          <p:cNvSpPr>
            <a:spLocks noGrp="1"/>
          </p:cNvSpPr>
          <p:nvPr>
            <p:ph type="title" hasCustomPrompt="1"/>
          </p:nvPr>
        </p:nvSpPr>
        <p:spPr>
          <a:xfrm>
            <a:off x="1001259" y="2668604"/>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8" name="Text Placeholder 8">
            <a:extLst>
              <a:ext uri="{FF2B5EF4-FFF2-40B4-BE49-F238E27FC236}">
                <a16:creationId xmlns:a16="http://schemas.microsoft.com/office/drawing/2014/main" id="{8EC15C1C-5783-494B-871F-AECEBCBF4D0D}"/>
              </a:ext>
            </a:extLst>
          </p:cNvPr>
          <p:cNvSpPr>
            <a:spLocks noGrp="1"/>
          </p:cNvSpPr>
          <p:nvPr>
            <p:ph type="body" sz="quarter" idx="13" hasCustomPrompt="1"/>
          </p:nvPr>
        </p:nvSpPr>
        <p:spPr>
          <a:xfrm>
            <a:off x="1001713" y="3780452"/>
            <a:ext cx="6423025" cy="413391"/>
          </a:xfrm>
          <a:prstGeom prst="rect">
            <a:avLst/>
          </a:prstGeom>
        </p:spPr>
        <p:txBody>
          <a:bodyPr/>
          <a:lstStyle>
            <a:lvl1pPr marL="0" indent="0">
              <a:buNone/>
              <a:defRPr sz="2400" baseline="0">
                <a:solidFill>
                  <a:schemeClr val="bg1"/>
                </a:solidFill>
              </a:defRPr>
            </a:lvl1pPr>
          </a:lstStyle>
          <a:p>
            <a:pPr lvl="0"/>
            <a:r>
              <a:rPr lang="en-GB" dirty="0"/>
              <a:t>Click to edit speaker’s name</a:t>
            </a:r>
            <a:endParaRPr lang="en-US" dirty="0"/>
          </a:p>
        </p:txBody>
      </p:sp>
      <p:sp>
        <p:nvSpPr>
          <p:cNvPr id="14" name="Text Placeholder 8">
            <a:extLst>
              <a:ext uri="{FF2B5EF4-FFF2-40B4-BE49-F238E27FC236}">
                <a16:creationId xmlns:a16="http://schemas.microsoft.com/office/drawing/2014/main" id="{0689DB96-61E7-AF4B-A561-5BD620B014B9}"/>
              </a:ext>
            </a:extLst>
          </p:cNvPr>
          <p:cNvSpPr>
            <a:spLocks noGrp="1"/>
          </p:cNvSpPr>
          <p:nvPr>
            <p:ph type="body" sz="quarter" idx="15" hasCustomPrompt="1"/>
          </p:nvPr>
        </p:nvSpPr>
        <p:spPr>
          <a:xfrm>
            <a:off x="1001259" y="6111526"/>
            <a:ext cx="6423025" cy="322262"/>
          </a:xfrm>
          <a:prstGeom prst="rect">
            <a:avLst/>
          </a:prstGeom>
        </p:spPr>
        <p:txBody>
          <a:bodyPr/>
          <a:lstStyle>
            <a:lvl1pPr marL="0" indent="0">
              <a:buNone/>
              <a:defRPr sz="2000" b="1" i="0" baseline="0">
                <a:solidFill>
                  <a:schemeClr val="bg1"/>
                </a:solidFill>
              </a:defRPr>
            </a:lvl1pPr>
          </a:lstStyle>
          <a:p>
            <a:pPr lvl="0"/>
            <a:r>
              <a:rPr lang="en-GB" dirty="0"/>
              <a:t>Click to add hashtag</a:t>
            </a:r>
            <a:endParaRPr lang="en-US" dirty="0"/>
          </a:p>
        </p:txBody>
      </p:sp>
      <p:sp>
        <p:nvSpPr>
          <p:cNvPr id="15" name="Rectangle 14" descr="Red Bar">
            <a:extLst>
              <a:ext uri="{FF2B5EF4-FFF2-40B4-BE49-F238E27FC236}">
                <a16:creationId xmlns:a16="http://schemas.microsoft.com/office/drawing/2014/main" id="{D9E3F728-D018-E348-890F-A46BDC523F45}"/>
              </a:ext>
              <a:ext uri="{C183D7F6-B498-43B3-948B-1728B52AA6E4}">
                <adec:decorative xmlns:adec="http://schemas.microsoft.com/office/drawing/2017/decorative" val="0"/>
              </a:ext>
            </a:extLst>
          </p:cNvPr>
          <p:cNvSpPr/>
          <p:nvPr userDrawn="1"/>
        </p:nvSpPr>
        <p:spPr>
          <a:xfrm>
            <a:off x="0" y="2628986"/>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Logos">
            <a:extLst>
              <a:ext uri="{FF2B5EF4-FFF2-40B4-BE49-F238E27FC236}">
                <a16:creationId xmlns:a16="http://schemas.microsoft.com/office/drawing/2014/main" id="{E41796DB-48D6-6B49-9BF5-BF764821060F}"/>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00000" y="368553"/>
            <a:ext cx="975885" cy="790803"/>
          </a:xfrm>
          <a:prstGeom prst="rect">
            <a:avLst/>
          </a:prstGeom>
        </p:spPr>
      </p:pic>
      <p:pic>
        <p:nvPicPr>
          <p:cNvPr id="10" name="Picture 2" descr="BVA BDRC logo" title="BVA BDRC logo">
            <a:extLst>
              <a:ext uri="{FF2B5EF4-FFF2-40B4-BE49-F238E27FC236}">
                <a16:creationId xmlns:a16="http://schemas.microsoft.com/office/drawing/2014/main" id="{3A44213E-9C0C-4DBC-A649-98E875B2B67F}"/>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472149" y="5957741"/>
            <a:ext cx="1280603" cy="5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BVE_Cover/End_Navy background_Centred">
    <p:bg>
      <p:bgPr>
        <a:solidFill>
          <a:srgbClr val="1E1541"/>
        </a:solidFill>
        <a:effectLst/>
      </p:bgPr>
    </p:bg>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EECD84F3-CF78-A94C-B74B-B6099D67A55A}"/>
              </a:ext>
            </a:extLst>
          </p:cNvPr>
          <p:cNvSpPr>
            <a:spLocks noGrp="1"/>
          </p:cNvSpPr>
          <p:nvPr>
            <p:ph type="title" hasCustomPrompt="1"/>
          </p:nvPr>
        </p:nvSpPr>
        <p:spPr>
          <a:xfrm>
            <a:off x="1001259" y="2668604"/>
            <a:ext cx="10189028" cy="1078798"/>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4" name="Text Placeholder 8">
            <a:extLst>
              <a:ext uri="{FF2B5EF4-FFF2-40B4-BE49-F238E27FC236}">
                <a16:creationId xmlns:a16="http://schemas.microsoft.com/office/drawing/2014/main" id="{163D32C7-79BD-5B43-8577-A450EBE06AA2}"/>
              </a:ext>
            </a:extLst>
          </p:cNvPr>
          <p:cNvSpPr>
            <a:spLocks noGrp="1"/>
          </p:cNvSpPr>
          <p:nvPr>
            <p:ph type="body" sz="quarter" idx="13" hasCustomPrompt="1"/>
          </p:nvPr>
        </p:nvSpPr>
        <p:spPr>
          <a:xfrm>
            <a:off x="2884260" y="3780453"/>
            <a:ext cx="6423025" cy="439122"/>
          </a:xfrm>
          <a:prstGeom prst="rect">
            <a:avLst/>
          </a:prstGeom>
        </p:spPr>
        <p:txBody>
          <a:bodyPr/>
          <a:lstStyle>
            <a:lvl1pPr marL="0" indent="0" algn="ctr">
              <a:buNone/>
              <a:defRPr sz="2400" baseline="0">
                <a:solidFill>
                  <a:schemeClr val="bg1"/>
                </a:solidFill>
              </a:defRPr>
            </a:lvl1pPr>
          </a:lstStyle>
          <a:p>
            <a:pPr lvl="0"/>
            <a:r>
              <a:rPr lang="en-GB" dirty="0"/>
              <a:t>Click to edit speaker’s name</a:t>
            </a:r>
            <a:endParaRPr lang="en-US" dirty="0"/>
          </a:p>
        </p:txBody>
      </p:sp>
      <p:sp>
        <p:nvSpPr>
          <p:cNvPr id="15" name="Text Placeholder 8">
            <a:extLst>
              <a:ext uri="{FF2B5EF4-FFF2-40B4-BE49-F238E27FC236}">
                <a16:creationId xmlns:a16="http://schemas.microsoft.com/office/drawing/2014/main" id="{2869F0AB-6BA2-184D-8261-47FD5EAAD564}"/>
              </a:ext>
            </a:extLst>
          </p:cNvPr>
          <p:cNvSpPr>
            <a:spLocks noGrp="1"/>
          </p:cNvSpPr>
          <p:nvPr>
            <p:ph type="body" sz="quarter" idx="15" hasCustomPrompt="1"/>
          </p:nvPr>
        </p:nvSpPr>
        <p:spPr>
          <a:xfrm>
            <a:off x="2884259" y="6111526"/>
            <a:ext cx="6423025" cy="322262"/>
          </a:xfrm>
          <a:prstGeom prst="rect">
            <a:avLst/>
          </a:prstGeom>
        </p:spPr>
        <p:txBody>
          <a:bodyPr/>
          <a:lstStyle>
            <a:lvl1pPr marL="0" indent="0" algn="ctr">
              <a:buNone/>
              <a:defRPr sz="2000" b="1" i="0" baseline="0">
                <a:solidFill>
                  <a:schemeClr val="bg1"/>
                </a:solidFill>
              </a:defRPr>
            </a:lvl1pPr>
          </a:lstStyle>
          <a:p>
            <a:pPr lvl="0"/>
            <a:r>
              <a:rPr lang="en-GB" dirty="0"/>
              <a:t>Click to add hashtag</a:t>
            </a:r>
            <a:endParaRPr lang="en-US" dirty="0"/>
          </a:p>
        </p:txBody>
      </p:sp>
      <p:pic>
        <p:nvPicPr>
          <p:cNvPr id="8" name="Logos">
            <a:extLst>
              <a:ext uri="{FF2B5EF4-FFF2-40B4-BE49-F238E27FC236}">
                <a16:creationId xmlns:a16="http://schemas.microsoft.com/office/drawing/2014/main" id="{A87F04DC-5812-BF4C-865D-BDF86990C94A}"/>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00000" y="368553"/>
            <a:ext cx="975885" cy="790803"/>
          </a:xfrm>
          <a:prstGeom prst="rect">
            <a:avLst/>
          </a:prstGeom>
        </p:spPr>
      </p:pic>
      <p:pic>
        <p:nvPicPr>
          <p:cNvPr id="9" name="Picture 2" descr="BVA BDRC logo" title="BVA BDRC logo">
            <a:extLst>
              <a:ext uri="{FF2B5EF4-FFF2-40B4-BE49-F238E27FC236}">
                <a16:creationId xmlns:a16="http://schemas.microsoft.com/office/drawing/2014/main" id="{BA795A54-B941-43C3-926B-EFF049333FFF}"/>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472149" y="5957741"/>
            <a:ext cx="1280603" cy="5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231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BVE_Cover/End_Content Slide_Logo">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8306025"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dirty="0"/>
              <a:t>Content/Agenda</a:t>
            </a:r>
            <a:endParaRPr lang="en-US" dirty="0"/>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8306024"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dirty="0"/>
              <a:t>Click to edit Master text styles</a:t>
            </a:r>
          </a:p>
        </p:txBody>
      </p:sp>
      <p:pic>
        <p:nvPicPr>
          <p:cNvPr id="10" name="Logos">
            <a:extLst>
              <a:ext uri="{FF2B5EF4-FFF2-40B4-BE49-F238E27FC236}">
                <a16:creationId xmlns:a16="http://schemas.microsoft.com/office/drawing/2014/main" id="{B93767B3-2877-4D4D-A622-AE6B4EB23B81}"/>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00000" y="368553"/>
            <a:ext cx="975885" cy="790803"/>
          </a:xfrm>
          <a:prstGeom prst="rect">
            <a:avLst/>
          </a:prstGeom>
        </p:spPr>
      </p:pic>
      <p:pic>
        <p:nvPicPr>
          <p:cNvPr id="6" name="Picture 2" descr="BVA BDRC logo" title="BVA BDRC logo">
            <a:extLst>
              <a:ext uri="{FF2B5EF4-FFF2-40B4-BE49-F238E27FC236}">
                <a16:creationId xmlns:a16="http://schemas.microsoft.com/office/drawing/2014/main" id="{F008A75E-2ED2-4261-9AAC-5D0DD1586A53}"/>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472149" y="5957741"/>
            <a:ext cx="1280603" cy="5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597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BVE_Cover/End_Content Slide">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10288413"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dirty="0"/>
              <a:t>Content/Agenda</a:t>
            </a:r>
            <a:endParaRPr lang="en-US" dirty="0"/>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10288412"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11806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ation_Navy">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613A1A9-F97F-4D22-AACA-BAB43A58D979}"/>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picture, right click on the </a:t>
            </a:r>
            <a:r>
              <a:rPr lang="en-US" dirty="0" err="1"/>
              <a:t>coloured</a:t>
            </a:r>
            <a:r>
              <a:rPr lang="en-US" dirty="0"/>
              <a:t> box and send it to the back, you will then be able to add your background image by clicking the image icon in the middle of the screen, once you have placed your image, right click on the image and send it to the back in order for the </a:t>
            </a:r>
            <a:r>
              <a:rPr lang="en-US" dirty="0" err="1"/>
              <a:t>coloured</a:t>
            </a:r>
            <a:r>
              <a:rPr lang="en-US" dirty="0"/>
              <a:t> box to appear over the image. </a:t>
            </a:r>
            <a:endParaRPr lang="en-GB" dirty="0"/>
          </a:p>
        </p:txBody>
      </p:sp>
      <p:sp>
        <p:nvSpPr>
          <p:cNvPr id="6" name="Title 9">
            <a:extLst>
              <a:ext uri="{FF2B5EF4-FFF2-40B4-BE49-F238E27FC236}">
                <a16:creationId xmlns:a16="http://schemas.microsoft.com/office/drawing/2014/main" id="{B6169398-DA0D-634D-A347-F8D65716CF67}"/>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Quotations/motto</a:t>
            </a:r>
            <a:endParaRPr lang="en-US" dirty="0"/>
          </a:p>
        </p:txBody>
      </p:sp>
      <p:sp>
        <p:nvSpPr>
          <p:cNvPr id="5" name="Text Placeholder 8">
            <a:extLst>
              <a:ext uri="{FF2B5EF4-FFF2-40B4-BE49-F238E27FC236}">
                <a16:creationId xmlns:a16="http://schemas.microsoft.com/office/drawing/2014/main" id="{E0AB1231-AD18-4EB3-8D11-04AD0A3AF011}"/>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16611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B302-0709-4CA8-BAB3-E7FD495558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F38C69-841A-43AE-8906-3A6E2B7B48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99785F-4E55-4030-BFB3-D2A3F9B7CA3F}"/>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5" name="Footer Placeholder 4">
            <a:extLst>
              <a:ext uri="{FF2B5EF4-FFF2-40B4-BE49-F238E27FC236}">
                <a16:creationId xmlns:a16="http://schemas.microsoft.com/office/drawing/2014/main" id="{8AE13A0A-221C-48B7-BFC8-EC8C0D49BE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285536-071C-44D6-8AEB-43735EFB8E0D}"/>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79142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ation_Red">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8A2D00AF-5F33-40F6-99C9-0D8ADEF6574E}"/>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picture, right click on the </a:t>
            </a:r>
            <a:r>
              <a:rPr lang="en-US" dirty="0" err="1"/>
              <a:t>coloured</a:t>
            </a:r>
            <a:r>
              <a:rPr lang="en-US" dirty="0"/>
              <a:t> box and send it to the back, you will then be able to add your background image by clicking the image icon in the middle of the screen, once you have placed your image, right click on the image and send it to the back in order for the </a:t>
            </a:r>
            <a:r>
              <a:rPr lang="en-US" dirty="0" err="1"/>
              <a:t>coloured</a:t>
            </a:r>
            <a:r>
              <a:rPr lang="en-US" dirty="0"/>
              <a:t> box to appear over the image. </a:t>
            </a:r>
            <a:endParaRPr lang="en-GB" dirty="0"/>
          </a:p>
        </p:txBody>
      </p:sp>
      <p:sp>
        <p:nvSpPr>
          <p:cNvPr id="6" name="Title 9">
            <a:extLst>
              <a:ext uri="{FF2B5EF4-FFF2-40B4-BE49-F238E27FC236}">
                <a16:creationId xmlns:a16="http://schemas.microsoft.com/office/drawing/2014/main" id="{96A7D56D-E191-4E4B-B30D-6D68698A783A}"/>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Quotations/motto</a:t>
            </a:r>
            <a:endParaRPr lang="en-US" dirty="0"/>
          </a:p>
        </p:txBody>
      </p:sp>
      <p:sp>
        <p:nvSpPr>
          <p:cNvPr id="5" name="Text Placeholder 8">
            <a:extLst>
              <a:ext uri="{FF2B5EF4-FFF2-40B4-BE49-F238E27FC236}">
                <a16:creationId xmlns:a16="http://schemas.microsoft.com/office/drawing/2014/main" id="{7FDC2D99-840E-41CF-8ADE-FAAFD2858E27}"/>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2753118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Navy">
    <p:spTree>
      <p:nvGrpSpPr>
        <p:cNvPr id="1" name=""/>
        <p:cNvGrpSpPr/>
        <p:nvPr/>
      </p:nvGrpSpPr>
      <p:grpSpPr>
        <a:xfrm>
          <a:off x="0" y="0"/>
          <a:ext cx="0" cy="0"/>
          <a:chOff x="0" y="0"/>
          <a:chExt cx="0" cy="0"/>
        </a:xfrm>
      </p:grpSpPr>
      <p:sp>
        <p:nvSpPr>
          <p:cNvPr id="13" name="Rectangle 12" descr="Blue heading Bar">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2924270"/>
            <a:ext cx="3141553" cy="717694"/>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dirty="0"/>
              <a:t>Title</a:t>
            </a:r>
            <a:endParaRPr lang="en-US" dirty="0"/>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dirty="0"/>
              <a:t>Click to add a short copy</a:t>
            </a:r>
            <a:endParaRPr lang="en-US" dirty="0"/>
          </a:p>
        </p:txBody>
      </p:sp>
      <p:sp>
        <p:nvSpPr>
          <p:cNvPr id="10" name="Picture Placeholder 9">
            <a:extLst>
              <a:ext uri="{FF2B5EF4-FFF2-40B4-BE49-F238E27FC236}">
                <a16:creationId xmlns:a16="http://schemas.microsoft.com/office/drawing/2014/main" id="{DA622506-CE23-476C-AF20-3AAD6027BAF9}"/>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dirty="0"/>
              <a:t>Click to add Picture</a:t>
            </a:r>
            <a:endParaRPr lang="en-GB" dirty="0"/>
          </a:p>
        </p:txBody>
      </p:sp>
      <p:sp>
        <p:nvSpPr>
          <p:cNvPr id="8" name="Text Placeholder 8">
            <a:extLst>
              <a:ext uri="{FF2B5EF4-FFF2-40B4-BE49-F238E27FC236}">
                <a16:creationId xmlns:a16="http://schemas.microsoft.com/office/drawing/2014/main" id="{DC6E0E0E-BA2D-48E5-99EB-12291FFCA58A}"/>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
        <p:nvSpPr>
          <p:cNvPr id="9"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610600" y="6356350"/>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dirty="0"/>
          </a:p>
        </p:txBody>
      </p:sp>
    </p:spTree>
    <p:extLst>
      <p:ext uri="{BB962C8B-B14F-4D97-AF65-F5344CB8AC3E}">
        <p14:creationId xmlns:p14="http://schemas.microsoft.com/office/powerpoint/2010/main" val="398711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Red">
    <p:spTree>
      <p:nvGrpSpPr>
        <p:cNvPr id="1" name=""/>
        <p:cNvGrpSpPr/>
        <p:nvPr/>
      </p:nvGrpSpPr>
      <p:grpSpPr>
        <a:xfrm>
          <a:off x="0" y="0"/>
          <a:ext cx="0" cy="0"/>
          <a:chOff x="0" y="0"/>
          <a:chExt cx="0" cy="0"/>
        </a:xfrm>
      </p:grpSpPr>
      <p:sp>
        <p:nvSpPr>
          <p:cNvPr id="13" name="Rectangle 12" descr="Red">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3216036"/>
            <a:ext cx="3141553" cy="425927"/>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dirty="0"/>
              <a:t>Title</a:t>
            </a:r>
            <a:endParaRPr lang="en-US" dirty="0"/>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dirty="0"/>
              <a:t>Click to add a short copy</a:t>
            </a:r>
            <a:endParaRPr lang="en-US" dirty="0"/>
          </a:p>
        </p:txBody>
      </p:sp>
      <p:sp>
        <p:nvSpPr>
          <p:cNvPr id="8" name="Picture Placeholder 7">
            <a:extLst>
              <a:ext uri="{FF2B5EF4-FFF2-40B4-BE49-F238E27FC236}">
                <a16:creationId xmlns:a16="http://schemas.microsoft.com/office/drawing/2014/main" id="{B19B5CF3-B191-481F-A975-3BF9A9945F0B}"/>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dirty="0"/>
              <a:t>Click to add Picture</a:t>
            </a:r>
            <a:endParaRPr lang="en-GB" dirty="0"/>
          </a:p>
        </p:txBody>
      </p:sp>
      <p:sp>
        <p:nvSpPr>
          <p:cNvPr id="10" name="Text Placeholder 8">
            <a:extLst>
              <a:ext uri="{FF2B5EF4-FFF2-40B4-BE49-F238E27FC236}">
                <a16:creationId xmlns:a16="http://schemas.microsoft.com/office/drawing/2014/main" id="{6A672AB4-D24F-4ECB-8506-139C950CB8E0}"/>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
        <p:nvSpPr>
          <p:cNvPr id="9"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610600" y="6356350"/>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dirty="0"/>
          </a:p>
        </p:txBody>
      </p:sp>
    </p:spTree>
    <p:extLst>
      <p:ext uri="{BB962C8B-B14F-4D97-AF65-F5344CB8AC3E}">
        <p14:creationId xmlns:p14="http://schemas.microsoft.com/office/powerpoint/2010/main" val="3325055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Open 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157898"/>
            <a:ext cx="11561761" cy="49714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pic>
        <p:nvPicPr>
          <p:cNvPr id="9" name="Picture 2" descr="BVA BDRC logo" title="BVA BDRC logo">
            <a:extLst>
              <a:ext uri="{FF2B5EF4-FFF2-40B4-BE49-F238E27FC236}">
                <a16:creationId xmlns:a16="http://schemas.microsoft.com/office/drawing/2014/main" id="{5DDE1923-01A2-43D2-849A-888B2A2BB62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490334" y="6379541"/>
            <a:ext cx="727565" cy="2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03059"/>
      </p:ext>
    </p:extLst>
  </p:cSld>
  <p:clrMapOvr>
    <a:masterClrMapping/>
  </p:clrMapOvr>
  <p:extLst mod="1">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Open page_Sub_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Content Placeholder 3">
            <a:extLst>
              <a:ext uri="{FF2B5EF4-FFF2-40B4-BE49-F238E27FC236}">
                <a16:creationId xmlns:a16="http://schemas.microsoft.com/office/drawing/2014/main" id="{1FEA8EB3-AEAF-43ED-A733-0838A3E6CDBA}"/>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683866"/>
            <a:ext cx="11561761" cy="446357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pic>
        <p:nvPicPr>
          <p:cNvPr id="11" name="Picture 10">
            <a:extLst>
              <a:ext uri="{FF2B5EF4-FFF2-40B4-BE49-F238E27FC236}">
                <a16:creationId xmlns:a16="http://schemas.microsoft.com/office/drawing/2014/main" id="{1451CFEE-B823-9A4D-ABE9-715015314F8A}"/>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pic>
        <p:nvPicPr>
          <p:cNvPr id="12" name="Picture 2" descr="BVA BDRC logo" title="BVA BDRC logo">
            <a:extLst>
              <a:ext uri="{FF2B5EF4-FFF2-40B4-BE49-F238E27FC236}">
                <a16:creationId xmlns:a16="http://schemas.microsoft.com/office/drawing/2014/main" id="{326E8376-FECA-4D28-B500-213ED5DAD10B}"/>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490334" y="6379541"/>
            <a:ext cx="727565" cy="2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11145"/>
      </p:ext>
    </p:extLst>
  </p:cSld>
  <p:clrMapOvr>
    <a:masterClrMapping/>
  </p:clrMapOvr>
  <p:extLst mod="1">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pic>
        <p:nvPicPr>
          <p:cNvPr id="13" name="Picture 12">
            <a:extLst>
              <a:ext uri="{FF2B5EF4-FFF2-40B4-BE49-F238E27FC236}">
                <a16:creationId xmlns:a16="http://schemas.microsoft.com/office/drawing/2014/main" id="{DB018FEC-D8C0-A04E-86F3-AE4142522968}"/>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pic>
        <p:nvPicPr>
          <p:cNvPr id="14" name="Picture 2" descr="BVA BDRC logo" title="BVA BDRC logo">
            <a:extLst>
              <a:ext uri="{FF2B5EF4-FFF2-40B4-BE49-F238E27FC236}">
                <a16:creationId xmlns:a16="http://schemas.microsoft.com/office/drawing/2014/main" id="{415B954A-5680-4583-A50F-52D40CE7EE13}"/>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490334" y="6379541"/>
            <a:ext cx="727565" cy="2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084508"/>
      </p:ext>
    </p:extLst>
  </p:cSld>
  <p:clrMapOvr>
    <a:masterClrMapping/>
  </p:clrMapOvr>
  <p:extLst mod="1">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159183"/>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2" name="Content Placeholder 3">
            <a:extLst>
              <a:ext uri="{FF2B5EF4-FFF2-40B4-BE49-F238E27FC236}">
                <a16:creationId xmlns:a16="http://schemas.microsoft.com/office/drawing/2014/main" id="{BAC9CFCE-90A3-46F0-A6A3-A6121A3B2E7C}"/>
              </a:ext>
            </a:extLst>
          </p:cNvPr>
          <p:cNvSpPr>
            <a:spLocks noGrp="1"/>
          </p:cNvSpPr>
          <p:nvPr>
            <p:ph sz="quarter" idx="19" hasCustomPrompt="1"/>
          </p:nvPr>
        </p:nvSpPr>
        <p:spPr>
          <a:xfrm>
            <a:off x="6228582"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3" name="Picture Placeholder 4">
            <a:extLst>
              <a:ext uri="{FF2B5EF4-FFF2-40B4-BE49-F238E27FC236}">
                <a16:creationId xmlns:a16="http://schemas.microsoft.com/office/drawing/2014/main" id="{63586CC4-DABB-2D4F-BFD0-C29AC252710A}"/>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4" name="Picture 13">
            <a:extLst>
              <a:ext uri="{FF2B5EF4-FFF2-40B4-BE49-F238E27FC236}">
                <a16:creationId xmlns:a16="http://schemas.microsoft.com/office/drawing/2014/main" id="{DC4CC767-77DE-1F47-85B9-952129BA576A}"/>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81270365"/>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40"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2" name="Content Placeholder 3">
            <a:extLst>
              <a:ext uri="{FF2B5EF4-FFF2-40B4-BE49-F238E27FC236}">
                <a16:creationId xmlns:a16="http://schemas.microsoft.com/office/drawing/2014/main" id="{D63707EB-C232-46ED-86F2-D4669D03038E}"/>
              </a:ext>
            </a:extLst>
          </p:cNvPr>
          <p:cNvSpPr>
            <a:spLocks noGrp="1"/>
          </p:cNvSpPr>
          <p:nvPr>
            <p:ph sz="quarter" idx="19" hasCustomPrompt="1"/>
          </p:nvPr>
        </p:nvSpPr>
        <p:spPr>
          <a:xfrm>
            <a:off x="6228582"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65462C8B-E0BC-458E-98BE-7B1A2D4B415A}"/>
              </a:ext>
            </a:extLst>
          </p:cNvPr>
          <p:cNvSpPr>
            <a:spLocks noGrp="1"/>
          </p:cNvSpPr>
          <p:nvPr>
            <p:ph sz="quarter" idx="20" hasCustomPrompt="1"/>
          </p:nvPr>
        </p:nvSpPr>
        <p:spPr>
          <a:xfrm>
            <a:off x="6228582"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8" name="Picture Placeholder 4">
            <a:extLst>
              <a:ext uri="{FF2B5EF4-FFF2-40B4-BE49-F238E27FC236}">
                <a16:creationId xmlns:a16="http://schemas.microsoft.com/office/drawing/2014/main" id="{0C70EEFD-4AD8-6A43-832A-205712F9BD7F}"/>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4" name="Picture 13">
            <a:extLst>
              <a:ext uri="{FF2B5EF4-FFF2-40B4-BE49-F238E27FC236}">
                <a16:creationId xmlns:a16="http://schemas.microsoft.com/office/drawing/2014/main" id="{5125BAB1-2160-8041-A15D-C196E49A12AC}"/>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1829165076"/>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ubtitle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2" name="Content Placeholder 3">
            <a:extLst>
              <a:ext uri="{FF2B5EF4-FFF2-40B4-BE49-F238E27FC236}">
                <a16:creationId xmlns:a16="http://schemas.microsoft.com/office/drawing/2014/main" id="{CFA28A5D-BBBD-4531-AB19-30230F3896D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6CDD2952-EC48-4368-A15E-602C698A4485}"/>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8" y="2600325"/>
            <a:ext cx="11561761"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624ACC40-DE07-034C-BD8D-55CE23D25E38}"/>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4" name="Picture 13">
            <a:extLst>
              <a:ext uri="{FF2B5EF4-FFF2-40B4-BE49-F238E27FC236}">
                <a16:creationId xmlns:a16="http://schemas.microsoft.com/office/drawing/2014/main" id="{D614169D-14EE-C94B-8635-9A995B85DEB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394523976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dirty="0"/>
              <a:t>Click to add Chart/Graph/Image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88AAD741-6BD8-1E4A-9C50-E76F48C90AB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2" name="Picture 11">
            <a:extLst>
              <a:ext uri="{FF2B5EF4-FFF2-40B4-BE49-F238E27FC236}">
                <a16:creationId xmlns:a16="http://schemas.microsoft.com/office/drawing/2014/main" id="{3CD806AD-8B58-154E-BF0B-195E7249FEBC}"/>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2983845354"/>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5CDD-00DD-47DE-8982-D1923757C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F6ADA5-48CD-4D6C-8509-B1EF6F8D43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6D2ACC-5FF5-404C-9965-61DF6C069B69}"/>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5" name="Footer Placeholder 4">
            <a:extLst>
              <a:ext uri="{FF2B5EF4-FFF2-40B4-BE49-F238E27FC236}">
                <a16:creationId xmlns:a16="http://schemas.microsoft.com/office/drawing/2014/main" id="{A57F91D8-79D7-49E9-86A8-72C9DD7E8A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23A6E-663B-42A6-84B7-E2CE400F5F4A}"/>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4293212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dirty="0"/>
              <a:t>Click to add Chart/Graph/Image</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51FA8743-6D40-8F40-B55F-FBA0757CC1AA}"/>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03AE5985-E192-DB4C-82B8-51D4C6FE5151}"/>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342563333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00E6E6B1-8FDC-4917-85BE-BE61CD77BEA7}"/>
              </a:ext>
            </a:extLst>
          </p:cNvPr>
          <p:cNvSpPr>
            <a:spLocks noGrp="1"/>
          </p:cNvSpPr>
          <p:nvPr>
            <p:ph sz="quarter" idx="10" hasCustomPrompt="1"/>
          </p:nvPr>
        </p:nvSpPr>
        <p:spPr>
          <a:xfrm>
            <a:off x="325439"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4" name="Content Placeholder 3">
            <a:extLst>
              <a:ext uri="{FF2B5EF4-FFF2-40B4-BE49-F238E27FC236}">
                <a16:creationId xmlns:a16="http://schemas.microsoft.com/office/drawing/2014/main" id="{4085FD2B-0AE1-4C1C-B760-B8328F13E470}"/>
              </a:ext>
            </a:extLst>
          </p:cNvPr>
          <p:cNvSpPr>
            <a:spLocks noGrp="1"/>
          </p:cNvSpPr>
          <p:nvPr>
            <p:ph sz="quarter" idx="21" hasCustomPrompt="1"/>
          </p:nvPr>
        </p:nvSpPr>
        <p:spPr>
          <a:xfrm>
            <a:off x="6237633"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A3A06535-43CB-E443-B170-555F63CED2F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6" name="Picture 15">
            <a:extLst>
              <a:ext uri="{FF2B5EF4-FFF2-40B4-BE49-F238E27FC236}">
                <a16:creationId xmlns:a16="http://schemas.microsoft.com/office/drawing/2014/main" id="{17C26DC3-233F-E449-9138-FEE580997A8C}"/>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359037426"/>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4 Img Collage_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9" name="Picture Placeholder 3">
            <a:extLst>
              <a:ext uri="{FF2B5EF4-FFF2-40B4-BE49-F238E27FC236}">
                <a16:creationId xmlns:a16="http://schemas.microsoft.com/office/drawing/2014/main" id="{5CA47C59-220C-4D4C-B4C9-867AB670FE6C}"/>
              </a:ext>
            </a:extLst>
          </p:cNvPr>
          <p:cNvSpPr>
            <a:spLocks noGrp="1"/>
          </p:cNvSpPr>
          <p:nvPr>
            <p:ph type="pic" sz="quarter" idx="13"/>
          </p:nvPr>
        </p:nvSpPr>
        <p:spPr>
          <a:xfrm>
            <a:off x="325834" y="1157898"/>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Picture Placeholder 3">
            <a:extLst>
              <a:ext uri="{FF2B5EF4-FFF2-40B4-BE49-F238E27FC236}">
                <a16:creationId xmlns:a16="http://schemas.microsoft.com/office/drawing/2014/main" id="{7FBD58E9-13E2-4430-BB74-4C327E2DC21B}"/>
              </a:ext>
            </a:extLst>
          </p:cNvPr>
          <p:cNvSpPr>
            <a:spLocks noGrp="1"/>
          </p:cNvSpPr>
          <p:nvPr>
            <p:ph type="pic" sz="quarter" idx="15"/>
          </p:nvPr>
        </p:nvSpPr>
        <p:spPr>
          <a:xfrm>
            <a:off x="2988621" y="1157898"/>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3" name="Picture Placeholder 3">
            <a:extLst>
              <a:ext uri="{FF2B5EF4-FFF2-40B4-BE49-F238E27FC236}">
                <a16:creationId xmlns:a16="http://schemas.microsoft.com/office/drawing/2014/main" id="{22554A0B-D560-4DEB-A455-FE92CEB18143}"/>
              </a:ext>
            </a:extLst>
          </p:cNvPr>
          <p:cNvSpPr>
            <a:spLocks noGrp="1"/>
          </p:cNvSpPr>
          <p:nvPr>
            <p:ph type="pic" sz="quarter" idx="17"/>
          </p:nvPr>
        </p:nvSpPr>
        <p:spPr>
          <a:xfrm>
            <a:off x="325834" y="3738277"/>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2" name="Picture Placeholder 3">
            <a:extLst>
              <a:ext uri="{FF2B5EF4-FFF2-40B4-BE49-F238E27FC236}">
                <a16:creationId xmlns:a16="http://schemas.microsoft.com/office/drawing/2014/main" id="{793D9C21-F06D-4A52-BEE1-796FF27B765D}"/>
              </a:ext>
            </a:extLst>
          </p:cNvPr>
          <p:cNvSpPr>
            <a:spLocks noGrp="1"/>
          </p:cNvSpPr>
          <p:nvPr>
            <p:ph type="pic" sz="quarter" idx="16"/>
          </p:nvPr>
        </p:nvSpPr>
        <p:spPr>
          <a:xfrm>
            <a:off x="4611051" y="3738277"/>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5" name="Content Placeholder 3">
            <a:extLst>
              <a:ext uri="{FF2B5EF4-FFF2-40B4-BE49-F238E27FC236}">
                <a16:creationId xmlns:a16="http://schemas.microsoft.com/office/drawing/2014/main" id="{4EC386EE-C2BB-43BC-8F31-2AF5D77F47C2}"/>
              </a:ext>
              <a:ext uri="{C183D7F6-B498-43B3-948B-1728B52AA6E4}">
                <adec:decorative xmlns:adec="http://schemas.microsoft.com/office/drawing/2017/decorative" val="0"/>
              </a:ext>
            </a:extLst>
          </p:cNvPr>
          <p:cNvSpPr>
            <a:spLocks noGrp="1"/>
          </p:cNvSpPr>
          <p:nvPr>
            <p:ph sz="quarter" idx="18" hasCustomPrompt="1"/>
          </p:nvPr>
        </p:nvSpPr>
        <p:spPr>
          <a:xfrm>
            <a:off x="7264784" y="1158403"/>
            <a:ext cx="4622415"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4" name="Picture Placeholder 4">
            <a:extLst>
              <a:ext uri="{FF2B5EF4-FFF2-40B4-BE49-F238E27FC236}">
                <a16:creationId xmlns:a16="http://schemas.microsoft.com/office/drawing/2014/main" id="{CA1E2F42-C2F5-0245-AD61-4ABF8A06C5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6" name="Picture 15">
            <a:extLst>
              <a:ext uri="{FF2B5EF4-FFF2-40B4-BE49-F238E27FC236}">
                <a16:creationId xmlns:a16="http://schemas.microsoft.com/office/drawing/2014/main" id="{AD96D83E-976F-CB43-8C93-59984E85BC72}"/>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2994566934"/>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236">
          <p15:clr>
            <a:srgbClr val="FBAE40"/>
          </p15:clr>
        </p15:guide>
        <p15:guide id="10" orient="horz" pos="235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Full Page Image Coll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4" name="Picture Placeholder 3">
            <a:extLst>
              <a:ext uri="{FF2B5EF4-FFF2-40B4-BE49-F238E27FC236}">
                <a16:creationId xmlns:a16="http://schemas.microsoft.com/office/drawing/2014/main" id="{41EBFB52-47B2-44CB-B9B5-C8C4D2F2AF23}"/>
              </a:ext>
            </a:extLst>
          </p:cNvPr>
          <p:cNvSpPr>
            <a:spLocks noGrp="1"/>
          </p:cNvSpPr>
          <p:nvPr>
            <p:ph type="pic" sz="quarter" idx="13"/>
          </p:nvPr>
        </p:nvSpPr>
        <p:spPr>
          <a:xfrm>
            <a:off x="325833" y="1167730"/>
            <a:ext cx="242961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5" name="Picture Placeholder 3">
            <a:extLst>
              <a:ext uri="{FF2B5EF4-FFF2-40B4-BE49-F238E27FC236}">
                <a16:creationId xmlns:a16="http://schemas.microsoft.com/office/drawing/2014/main" id="{0772F182-62BF-4CD4-AFAB-DD3986E2570A}"/>
              </a:ext>
            </a:extLst>
          </p:cNvPr>
          <p:cNvSpPr>
            <a:spLocks noGrp="1"/>
          </p:cNvSpPr>
          <p:nvPr>
            <p:ph type="pic" sz="quarter" idx="15"/>
          </p:nvPr>
        </p:nvSpPr>
        <p:spPr>
          <a:xfrm>
            <a:off x="2988620" y="1157898"/>
            <a:ext cx="405204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8" name="Picture Placeholder 3">
            <a:extLst>
              <a:ext uri="{FF2B5EF4-FFF2-40B4-BE49-F238E27FC236}">
                <a16:creationId xmlns:a16="http://schemas.microsoft.com/office/drawing/2014/main" id="{CDFD8E56-6E37-43C9-8D07-9658BFA53A71}"/>
              </a:ext>
            </a:extLst>
          </p:cNvPr>
          <p:cNvSpPr>
            <a:spLocks noGrp="1"/>
          </p:cNvSpPr>
          <p:nvPr>
            <p:ph type="pic" sz="quarter" idx="18"/>
          </p:nvPr>
        </p:nvSpPr>
        <p:spPr>
          <a:xfrm>
            <a:off x="7264785" y="1157898"/>
            <a:ext cx="4622415"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7" name="Picture Placeholder 3">
            <a:extLst>
              <a:ext uri="{FF2B5EF4-FFF2-40B4-BE49-F238E27FC236}">
                <a16:creationId xmlns:a16="http://schemas.microsoft.com/office/drawing/2014/main" id="{F90C7393-C78B-48EB-AC56-F592B5062718}"/>
              </a:ext>
            </a:extLst>
          </p:cNvPr>
          <p:cNvSpPr>
            <a:spLocks noGrp="1"/>
          </p:cNvSpPr>
          <p:nvPr>
            <p:ph type="pic" sz="quarter" idx="17"/>
          </p:nvPr>
        </p:nvSpPr>
        <p:spPr>
          <a:xfrm>
            <a:off x="325833" y="3733800"/>
            <a:ext cx="405204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6" name="Picture Placeholder 3">
            <a:extLst>
              <a:ext uri="{FF2B5EF4-FFF2-40B4-BE49-F238E27FC236}">
                <a16:creationId xmlns:a16="http://schemas.microsoft.com/office/drawing/2014/main" id="{2A64CEAF-F72A-4665-A1E7-EE72A6BE8FF2}"/>
              </a:ext>
            </a:extLst>
          </p:cNvPr>
          <p:cNvSpPr>
            <a:spLocks noGrp="1"/>
          </p:cNvSpPr>
          <p:nvPr>
            <p:ph type="pic" sz="quarter" idx="16"/>
          </p:nvPr>
        </p:nvSpPr>
        <p:spPr>
          <a:xfrm>
            <a:off x="4611050" y="3733800"/>
            <a:ext cx="242961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9" name="Picture Placeholder 3">
            <a:extLst>
              <a:ext uri="{FF2B5EF4-FFF2-40B4-BE49-F238E27FC236}">
                <a16:creationId xmlns:a16="http://schemas.microsoft.com/office/drawing/2014/main" id="{E8BF7EBF-D330-4550-AA20-B874337DB116}"/>
              </a:ext>
            </a:extLst>
          </p:cNvPr>
          <p:cNvSpPr>
            <a:spLocks noGrp="1"/>
          </p:cNvSpPr>
          <p:nvPr>
            <p:ph type="pic" sz="quarter" idx="19"/>
          </p:nvPr>
        </p:nvSpPr>
        <p:spPr>
          <a:xfrm>
            <a:off x="7264784" y="3733800"/>
            <a:ext cx="4622415"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3" name="Picture Placeholder 4">
            <a:extLst>
              <a:ext uri="{FF2B5EF4-FFF2-40B4-BE49-F238E27FC236}">
                <a16:creationId xmlns:a16="http://schemas.microsoft.com/office/drawing/2014/main" id="{83144689-DF27-4C4F-AEEE-8283850944EB}"/>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20" name="Picture 19">
            <a:extLst>
              <a:ext uri="{FF2B5EF4-FFF2-40B4-BE49-F238E27FC236}">
                <a16:creationId xmlns:a16="http://schemas.microsoft.com/office/drawing/2014/main" id="{A3F49034-53B1-F447-8617-CDE9CE77F9CE}"/>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67705909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352">
          <p15:clr>
            <a:srgbClr val="FBAE40"/>
          </p15:clr>
        </p15:guide>
        <p15:guide id="10" orient="horz" pos="223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2/3 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25" name="Content Placeholder 3">
            <a:extLst>
              <a:ext uri="{FF2B5EF4-FFF2-40B4-BE49-F238E27FC236}">
                <a16:creationId xmlns:a16="http://schemas.microsoft.com/office/drawing/2014/main" id="{24C93AA4-914B-45B2-8818-F28671B740D9}"/>
              </a:ext>
            </a:extLst>
          </p:cNvPr>
          <p:cNvSpPr>
            <a:spLocks noGrp="1"/>
          </p:cNvSpPr>
          <p:nvPr>
            <p:ph sz="quarter" idx="19" hasCustomPrompt="1"/>
          </p:nvPr>
        </p:nvSpPr>
        <p:spPr>
          <a:xfrm>
            <a:off x="325439" y="1149350"/>
            <a:ext cx="7544032"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15184" y="1157898"/>
            <a:ext cx="3772016" cy="4971439"/>
          </a:xfrm>
          <a:prstGeom prst="rect">
            <a:avLst/>
          </a:prstGeom>
        </p:spPr>
        <p:txBody>
          <a:bodyPr tIns="0" bIns="0"/>
          <a:lstStyle>
            <a:lvl1pPr>
              <a:defRPr lang="en-US" sz="1600" kern="1200" baseline="0" dirty="0">
                <a:solidFill>
                  <a:schemeClr val="accent1"/>
                </a:solidFill>
                <a:latin typeface="+mn-lt"/>
                <a:ea typeface="+mn-ea"/>
                <a:cs typeface="+mn-cs"/>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9" name="Picture Placeholder 4">
            <a:extLst>
              <a:ext uri="{FF2B5EF4-FFF2-40B4-BE49-F238E27FC236}">
                <a16:creationId xmlns:a16="http://schemas.microsoft.com/office/drawing/2014/main" id="{76A13BB6-85A5-8644-883F-958DBA5B363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0" name="Picture 9">
            <a:extLst>
              <a:ext uri="{FF2B5EF4-FFF2-40B4-BE49-F238E27FC236}">
                <a16:creationId xmlns:a16="http://schemas.microsoft.com/office/drawing/2014/main" id="{B76780DF-95CB-2344-9B62-F51096A66445}"/>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1548219440"/>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11561762"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4E887FA2-7D3A-664F-93DB-3EB9460F9BA6}"/>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2" name="Picture 11">
            <a:extLst>
              <a:ext uri="{FF2B5EF4-FFF2-40B4-BE49-F238E27FC236}">
                <a16:creationId xmlns:a16="http://schemas.microsoft.com/office/drawing/2014/main" id="{C80D20E1-5E2F-DC49-B11B-024820BA6065}"/>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10284231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7544033"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11" name="Text Placeholder 8">
            <a:extLst>
              <a:ext uri="{FF2B5EF4-FFF2-40B4-BE49-F238E27FC236}">
                <a16:creationId xmlns:a16="http://schemas.microsoft.com/office/drawing/2014/main" id="{0078D08B-4AC0-413A-8D64-84876BCF693E}"/>
              </a:ext>
            </a:extLst>
          </p:cNvPr>
          <p:cNvSpPr>
            <a:spLocks noGrp="1"/>
          </p:cNvSpPr>
          <p:nvPr>
            <p:ph type="body" sz="quarter" idx="20" hasCustomPrompt="1"/>
          </p:nvPr>
        </p:nvSpPr>
        <p:spPr>
          <a:xfrm>
            <a:off x="8106131" y="1158403"/>
            <a:ext cx="378106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6C89BDC3-593E-A843-8BF2-5F4E73EEADB4}"/>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79DBF0CF-4090-334E-9533-542A553DBDA3}"/>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1525567294"/>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Half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4" name="Content Placeholder 3">
            <a:extLst>
              <a:ext uri="{FF2B5EF4-FFF2-40B4-BE49-F238E27FC236}">
                <a16:creationId xmlns:a16="http://schemas.microsoft.com/office/drawing/2014/main" id="{B10A3255-96BA-4D60-BF32-DF5A0CF4AE4F}"/>
              </a:ext>
            </a:extLst>
          </p:cNvPr>
          <p:cNvSpPr>
            <a:spLocks noGrp="1"/>
          </p:cNvSpPr>
          <p:nvPr>
            <p:ph sz="quarter" idx="19" hasCustomPrompt="1"/>
          </p:nvPr>
        </p:nvSpPr>
        <p:spPr>
          <a:xfrm>
            <a:off x="325439" y="1149350"/>
            <a:ext cx="5595527"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Text Placeholder 8">
            <a:extLst>
              <a:ext uri="{FF2B5EF4-FFF2-40B4-BE49-F238E27FC236}">
                <a16:creationId xmlns:a16="http://schemas.microsoft.com/office/drawing/2014/main" id="{0E00FE3C-6612-402C-B97E-100F9A45454F}"/>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dirty="0"/>
              <a:t>Image label (Locations)</a:t>
            </a:r>
            <a:endParaRPr lang="en-US" dirty="0"/>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4306594"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5413704" y="6308939"/>
            <a:ext cx="495890" cy="403111"/>
          </a:xfrm>
          <a:prstGeom prst="rect">
            <a:avLst/>
          </a:prstGeom>
        </p:spPr>
      </p:pic>
    </p:spTree>
    <p:extLst>
      <p:ext uri="{BB962C8B-B14F-4D97-AF65-F5344CB8AC3E}">
        <p14:creationId xmlns:p14="http://schemas.microsoft.com/office/powerpoint/2010/main" val="129072257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HalfPag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2" name="Text Placeholder 8">
            <a:extLst>
              <a:ext uri="{FF2B5EF4-FFF2-40B4-BE49-F238E27FC236}">
                <a16:creationId xmlns:a16="http://schemas.microsoft.com/office/drawing/2014/main" id="{2B75052F-0636-4932-8F2E-F2F81FDD5A13}"/>
              </a:ext>
            </a:extLst>
          </p:cNvPr>
          <p:cNvSpPr>
            <a:spLocks noGrp="1"/>
          </p:cNvSpPr>
          <p:nvPr>
            <p:ph type="body" sz="quarter" idx="19" hasCustomPrompt="1"/>
          </p:nvPr>
        </p:nvSpPr>
        <p:spPr>
          <a:xfrm>
            <a:off x="325438" y="1149350"/>
            <a:ext cx="559060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4" name="Content Placeholder 3">
            <a:extLst>
              <a:ext uri="{FF2B5EF4-FFF2-40B4-BE49-F238E27FC236}">
                <a16:creationId xmlns:a16="http://schemas.microsoft.com/office/drawing/2014/main" id="{F990E6F4-5BA5-461C-98F8-2FA662FC386F}"/>
              </a:ext>
            </a:extLst>
          </p:cNvPr>
          <p:cNvSpPr>
            <a:spLocks noGrp="1"/>
          </p:cNvSpPr>
          <p:nvPr>
            <p:ph sz="quarter" idx="20" hasCustomPrompt="1"/>
          </p:nvPr>
        </p:nvSpPr>
        <p:spPr>
          <a:xfrm>
            <a:off x="325439" y="1692998"/>
            <a:ext cx="5595527" cy="44363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Text Placeholder 8">
            <a:extLst>
              <a:ext uri="{FF2B5EF4-FFF2-40B4-BE49-F238E27FC236}">
                <a16:creationId xmlns:a16="http://schemas.microsoft.com/office/drawing/2014/main" id="{66FC4C66-5FFB-40F0-AC3F-B1D1D04E119C}"/>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dirty="0"/>
              <a:t>Image label (Locations)</a:t>
            </a:r>
            <a:endParaRPr lang="en-US" dirty="0"/>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9" name="Picture Placeholder 4">
            <a:extLst>
              <a:ext uri="{FF2B5EF4-FFF2-40B4-BE49-F238E27FC236}">
                <a16:creationId xmlns:a16="http://schemas.microsoft.com/office/drawing/2014/main" id="{6F4E35D4-6128-8B41-9123-30295AF368DD}"/>
              </a:ext>
              <a:ext uri="{C183D7F6-B498-43B3-948B-1728B52AA6E4}">
                <adec:decorative xmlns:adec="http://schemas.microsoft.com/office/drawing/2017/decorative" val="0"/>
              </a:ext>
            </a:extLst>
          </p:cNvPr>
          <p:cNvSpPr>
            <a:spLocks noGrp="1"/>
          </p:cNvSpPr>
          <p:nvPr>
            <p:ph type="pic" sz="quarter" idx="14" hasCustomPrompt="1"/>
          </p:nvPr>
        </p:nvSpPr>
        <p:spPr>
          <a:xfrm>
            <a:off x="4306594"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78543D20-DDB8-5247-B162-452D9A21158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5413704" y="6308939"/>
            <a:ext cx="495890" cy="403111"/>
          </a:xfrm>
          <a:prstGeom prst="rect">
            <a:avLst/>
          </a:prstGeom>
        </p:spPr>
      </p:pic>
    </p:spTree>
    <p:extLst>
      <p:ext uri="{BB962C8B-B14F-4D97-AF65-F5344CB8AC3E}">
        <p14:creationId xmlns:p14="http://schemas.microsoft.com/office/powerpoint/2010/main" val="304706317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Video Slid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162739"/>
            <a:ext cx="11563200" cy="4971600"/>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0" name="Picture Placeholder 4">
            <a:extLst>
              <a:ext uri="{FF2B5EF4-FFF2-40B4-BE49-F238E27FC236}">
                <a16:creationId xmlns:a16="http://schemas.microsoft.com/office/drawing/2014/main" id="{A797627D-3402-6E4D-8187-1EC2AC184A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8" name="Picture 7">
            <a:extLst>
              <a:ext uri="{FF2B5EF4-FFF2-40B4-BE49-F238E27FC236}">
                <a16:creationId xmlns:a16="http://schemas.microsoft.com/office/drawing/2014/main" id="{D0E8DD23-376B-D042-93F3-9B85EB4C3C15}"/>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414952264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281B-F83C-4E35-881E-4945BEDB6D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5C34E5-AF8F-4304-83D6-FFA8BB8C0A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52F684-0EC1-4472-B743-2BF99B3A6F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F60F80-E77D-4FE5-8337-E0EB48C5724F}"/>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6" name="Footer Placeholder 5">
            <a:extLst>
              <a:ext uri="{FF2B5EF4-FFF2-40B4-BE49-F238E27FC236}">
                <a16:creationId xmlns:a16="http://schemas.microsoft.com/office/drawing/2014/main" id="{D860DCDA-8AD0-4C74-8BED-F2F5BE82AE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050173-784E-40D5-97E8-B414A824ACA4}"/>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4017538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Video Slid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1" name="Content Placeholder 3">
            <a:extLst>
              <a:ext uri="{FF2B5EF4-FFF2-40B4-BE49-F238E27FC236}">
                <a16:creationId xmlns:a16="http://schemas.microsoft.com/office/drawing/2014/main" id="{C8B8085A-D291-4463-8D01-7FA09C7E8216}"/>
              </a:ext>
            </a:extLst>
          </p:cNvPr>
          <p:cNvSpPr>
            <a:spLocks noGrp="1"/>
          </p:cNvSpPr>
          <p:nvPr>
            <p:ph sz="quarter" idx="16"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674891"/>
            <a:ext cx="11563200" cy="4459448"/>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0" name="Picture Placeholder 4">
            <a:extLst>
              <a:ext uri="{FF2B5EF4-FFF2-40B4-BE49-F238E27FC236}">
                <a16:creationId xmlns:a16="http://schemas.microsoft.com/office/drawing/2014/main" id="{9051DCD0-3964-C241-8800-8AEFF47F2642}"/>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81605404-8C18-AB41-B5E3-98BCC34C0E67}"/>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Tree>
    <p:extLst>
      <p:ext uri="{BB962C8B-B14F-4D97-AF65-F5344CB8AC3E}">
        <p14:creationId xmlns:p14="http://schemas.microsoft.com/office/powerpoint/2010/main" val="93128018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E0D-3723-DB46-AD2B-3118B2035D3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BF88177E-EC12-6B45-B699-5FC992660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a:extLst>
              <a:ext uri="{FF2B5EF4-FFF2-40B4-BE49-F238E27FC236}">
                <a16:creationId xmlns:a16="http://schemas.microsoft.com/office/drawing/2014/main" id="{4A6E95E6-7177-094D-89F1-1BB374C748A7}"/>
              </a:ext>
              <a:ext uri="{C183D7F6-B498-43B3-948B-1728B52AA6E4}">
                <adec:decorative xmlns:adec="http://schemas.microsoft.com/office/drawing/2017/decorative" val="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07343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3523-DB5A-EB45-868A-FF9695C5592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311E57-8DA1-A846-8863-F2C271F60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054C57-823D-6948-BABD-AAEF6DEC25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D195DBD-B0AC-074E-A729-966A6FACA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A16180-2DF4-774C-ADDA-C5B4FF2EE9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9828AF-F08A-7E4F-989C-D37ADD16E8BA}"/>
              </a:ext>
            </a:extLst>
          </p:cNvPr>
          <p:cNvSpPr>
            <a:spLocks noGrp="1"/>
          </p:cNvSpPr>
          <p:nvPr>
            <p:ph type="dt" sz="half" idx="10"/>
          </p:nvPr>
        </p:nvSpPr>
        <p:spPr/>
        <p:txBody>
          <a:bodyPr/>
          <a:lstStyle/>
          <a:p>
            <a:fld id="{9BCD86E4-63E0-F740-A65D-19FA676B1081}" type="datetimeFigureOut">
              <a:rPr lang="en-US" smtClean="0"/>
              <a:t>9/29/2022</a:t>
            </a:fld>
            <a:endParaRPr lang="en-US"/>
          </a:p>
        </p:txBody>
      </p:sp>
      <p:sp>
        <p:nvSpPr>
          <p:cNvPr id="8" name="Footer Placeholder 7">
            <a:extLst>
              <a:ext uri="{FF2B5EF4-FFF2-40B4-BE49-F238E27FC236}">
                <a16:creationId xmlns:a16="http://schemas.microsoft.com/office/drawing/2014/main" id="{79E608C9-3CBA-D44C-8999-0EACD76D50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474198-C3FF-B944-9730-B726BB817373}"/>
              </a:ext>
            </a:extLst>
          </p:cNvPr>
          <p:cNvSpPr>
            <a:spLocks noGrp="1"/>
          </p:cNvSpPr>
          <p:nvPr>
            <p:ph type="sldNum" sz="quarter" idx="12"/>
          </p:nvPr>
        </p:nvSpPr>
        <p:spPr/>
        <p:txBody>
          <a:bodyPr/>
          <a:lstStyle/>
          <a:p>
            <a:fld id="{11E70006-CDA3-E044-BEF7-40A57D243F45}" type="slidenum">
              <a:rPr lang="en-US" smtClean="0"/>
              <a:t>‹#›</a:t>
            </a:fld>
            <a:endParaRPr lang="en-US"/>
          </a:p>
        </p:txBody>
      </p:sp>
    </p:spTree>
    <p:extLst>
      <p:ext uri="{BB962C8B-B14F-4D97-AF65-F5344CB8AC3E}">
        <p14:creationId xmlns:p14="http://schemas.microsoft.com/office/powerpoint/2010/main" val="3277726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DA4C-8946-5E4B-8D67-D65C36BB53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73E01C-0FC4-BF4D-825C-B3AC8F5A0E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2A6A39-4587-AE49-B4FF-51C7AF859B6E}"/>
              </a:ext>
            </a:extLst>
          </p:cNvPr>
          <p:cNvSpPr>
            <a:spLocks noGrp="1"/>
          </p:cNvSpPr>
          <p:nvPr>
            <p:ph type="dt" sz="half" idx="10"/>
          </p:nvPr>
        </p:nvSpPr>
        <p:spPr/>
        <p:txBody>
          <a:bodyPr/>
          <a:lstStyle/>
          <a:p>
            <a:fld id="{9BCD86E4-63E0-F740-A65D-19FA676B1081}" type="datetimeFigureOut">
              <a:rPr lang="en-US" smtClean="0"/>
              <a:t>9/29/2022</a:t>
            </a:fld>
            <a:endParaRPr lang="en-US"/>
          </a:p>
        </p:txBody>
      </p:sp>
      <p:sp>
        <p:nvSpPr>
          <p:cNvPr id="6" name="Slide Number Placeholder 5">
            <a:extLst>
              <a:ext uri="{FF2B5EF4-FFF2-40B4-BE49-F238E27FC236}">
                <a16:creationId xmlns:a16="http://schemas.microsoft.com/office/drawing/2014/main" id="{14AB001E-F7D5-FC45-8265-4B243EE4E7B7}"/>
              </a:ext>
            </a:extLst>
          </p:cNvPr>
          <p:cNvSpPr>
            <a:spLocks noGrp="1"/>
          </p:cNvSpPr>
          <p:nvPr>
            <p:ph type="sldNum" sz="quarter" idx="12"/>
          </p:nvPr>
        </p:nvSpPr>
        <p:spPr/>
        <p:txBody>
          <a:bodyPr/>
          <a:lstStyle/>
          <a:p>
            <a:fld id="{11E70006-CDA3-E044-BEF7-40A57D243F45}" type="slidenum">
              <a:rPr lang="en-US" smtClean="0"/>
              <a:t>‹#›</a:t>
            </a:fld>
            <a:endParaRPr lang="en-US"/>
          </a:p>
        </p:txBody>
      </p:sp>
      <p:sp>
        <p:nvSpPr>
          <p:cNvPr id="5" name="Footer Placeholder 4">
            <a:extLst>
              <a:ext uri="{FF2B5EF4-FFF2-40B4-BE49-F238E27FC236}">
                <a16:creationId xmlns:a16="http://schemas.microsoft.com/office/drawing/2014/main" id="{F56C540F-8BFF-8544-84A9-B227FF5DFFAA}"/>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55192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_Open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17BC3F-7784-0E4F-BA62-BDEA45371868}"/>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050" baseline="0">
                <a:solidFill>
                  <a:schemeClr val="accent1"/>
                </a:solidFill>
              </a:defRPr>
            </a:lvl1pPr>
          </a:lstStyle>
          <a:p>
            <a:pPr lvl="0"/>
            <a:r>
              <a:rPr lang="en-GB" dirty="0"/>
              <a:t>Click to add source</a:t>
            </a:r>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40" y="1157899"/>
            <a:ext cx="11561761" cy="4971439"/>
          </a:xfrm>
          <a:prstGeom prst="rect">
            <a:avLst/>
          </a:prstGeom>
        </p:spPr>
        <p:txBody>
          <a:bodyPr tIns="0" bIns="0"/>
          <a:lstStyle>
            <a:lvl1pPr marL="0" indent="0">
              <a:lnSpc>
                <a:spcPct val="100000"/>
              </a:lnSpc>
              <a:spcBef>
                <a:spcPts val="0"/>
              </a:spcBef>
              <a:spcAft>
                <a:spcPts val="525"/>
              </a:spcAft>
              <a:buClr>
                <a:srgbClr val="E41F18"/>
              </a:buClr>
              <a:buNone/>
              <a:defRPr sz="1400" baseline="0">
                <a:solidFill>
                  <a:schemeClr val="accent1"/>
                </a:solidFill>
                <a:latin typeface="+mn-lt"/>
              </a:defRPr>
            </a:lvl1pPr>
            <a:lvl2pPr marL="237531" indent="-237531">
              <a:lnSpc>
                <a:spcPct val="100000"/>
              </a:lnSpc>
              <a:spcBef>
                <a:spcPts val="0"/>
              </a:spcBef>
              <a:spcAft>
                <a:spcPts val="525"/>
              </a:spcAft>
              <a:buClr>
                <a:srgbClr val="E41F18"/>
              </a:buClr>
              <a:defRPr sz="1400" baseline="0">
                <a:solidFill>
                  <a:schemeClr val="accent1"/>
                </a:solidFill>
                <a:latin typeface="+mn-lt"/>
              </a:defRPr>
            </a:lvl2pPr>
            <a:lvl3pPr marL="466726" indent="-229196">
              <a:lnSpc>
                <a:spcPct val="100000"/>
              </a:lnSpc>
              <a:spcBef>
                <a:spcPts val="0"/>
              </a:spcBef>
              <a:spcAft>
                <a:spcPts val="525"/>
              </a:spcAft>
              <a:buClr>
                <a:srgbClr val="E41F18"/>
              </a:buClr>
              <a:defRPr sz="1400" baseline="0">
                <a:solidFill>
                  <a:schemeClr val="accent1"/>
                </a:solidFill>
                <a:latin typeface="+mn-lt"/>
              </a:defRPr>
            </a:lvl3pPr>
            <a:lvl4pPr marL="705646" indent="-238920">
              <a:lnSpc>
                <a:spcPct val="100000"/>
              </a:lnSpc>
              <a:spcBef>
                <a:spcPts val="0"/>
              </a:spcBef>
              <a:spcAft>
                <a:spcPts val="525"/>
              </a:spcAft>
              <a:buClr>
                <a:srgbClr val="E41F18"/>
              </a:buClr>
              <a:defRPr sz="14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5" y="394572"/>
            <a:ext cx="10981946" cy="519829"/>
          </a:xfrm>
          <a:prstGeom prst="rect">
            <a:avLst/>
          </a:prstGeom>
        </p:spPr>
        <p:txBody>
          <a:bodyPr anchor="t" anchorCtr="0"/>
          <a:lstStyle>
            <a:lvl1pPr>
              <a:defRPr sz="2800" cap="none" baseline="0">
                <a:solidFill>
                  <a:schemeClr val="accent1"/>
                </a:solidFill>
                <a:latin typeface="Arial Black" panose="020B0604020202020204" pitchFamily="34" charset="0"/>
              </a:defRPr>
            </a:lvl1pPr>
          </a:lstStyle>
          <a:p>
            <a:r>
              <a:rPr lang="en-GB" dirty="0"/>
              <a:t>Title</a:t>
            </a:r>
            <a:endParaRPr lang="en-US" dirty="0"/>
          </a:p>
        </p:txBody>
      </p:sp>
      <p:pic>
        <p:nvPicPr>
          <p:cNvPr id="13" name="Picture 2" descr="BVA BDRC " title="BVA BDRC logo">
            <a:extLst>
              <a:ext uri="{FF2B5EF4-FFF2-40B4-BE49-F238E27FC236}">
                <a16:creationId xmlns:a16="http://schemas.microsoft.com/office/drawing/2014/main" id="{83A057CD-58A3-416A-A3C4-8654D32E9C79}"/>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134168" y="6314275"/>
            <a:ext cx="796636" cy="2784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Visit Britain / Visit England logo" title="Visit Britain / Visit England logo">
            <a:extLst>
              <a:ext uri="{FF2B5EF4-FFF2-40B4-BE49-F238E27FC236}">
                <a16:creationId xmlns:a16="http://schemas.microsoft.com/office/drawing/2014/main" id="{306D34A2-F563-49A9-A47B-68A4CFDF06C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30804" y="6299029"/>
            <a:ext cx="1041148" cy="403111"/>
          </a:xfrm>
          <a:prstGeom prst="rect">
            <a:avLst/>
          </a:prstGeom>
        </p:spPr>
      </p:pic>
      <p:sp>
        <p:nvSpPr>
          <p:cNvPr id="8" name="Slide Number Placeholder 6">
            <a:extLst>
              <a:ext uri="{FF2B5EF4-FFF2-40B4-BE49-F238E27FC236}">
                <a16:creationId xmlns:a16="http://schemas.microsoft.com/office/drawing/2014/main" id="{2CBF108D-190D-4ECB-B360-3B2A227E3B8D}"/>
              </a:ext>
            </a:extLst>
          </p:cNvPr>
          <p:cNvSpPr>
            <a:spLocks noGrp="1"/>
          </p:cNvSpPr>
          <p:nvPr>
            <p:ph type="sldNum" sz="quarter" idx="4"/>
          </p:nvPr>
        </p:nvSpPr>
        <p:spPr>
          <a:xfrm>
            <a:off x="11735637" y="6642464"/>
            <a:ext cx="467100" cy="263641"/>
          </a:xfrm>
          <a:prstGeom prst="rect">
            <a:avLst/>
          </a:prstGeom>
        </p:spPr>
        <p:txBody>
          <a:bodyPr vert="horz" lIns="91440" tIns="45720" rIns="91440" bIns="45720" rtlCol="0" anchor="ctr"/>
          <a:lstStyle>
            <a:lvl1pPr algn="r">
              <a:defRPr sz="1164">
                <a:solidFill>
                  <a:schemeClr val="tx1">
                    <a:tint val="75000"/>
                  </a:schemeClr>
                </a:solidFill>
              </a:defRPr>
            </a:lvl1pPr>
          </a:lstStyle>
          <a:p>
            <a:fld id="{D9BFCF21-EC8F-41DA-AB0E-3AC692EEAB59}" type="slidenum">
              <a:rPr lang="en-GB" smtClean="0"/>
              <a:pPr/>
              <a:t>‹#›</a:t>
            </a:fld>
            <a:endParaRPr lang="en-GB"/>
          </a:p>
        </p:txBody>
      </p:sp>
    </p:spTree>
    <p:extLst>
      <p:ext uri="{BB962C8B-B14F-4D97-AF65-F5344CB8AC3E}">
        <p14:creationId xmlns:p14="http://schemas.microsoft.com/office/powerpoint/2010/main" val="4136322657"/>
      </p:ext>
    </p:extLst>
  </p:cSld>
  <p:clrMapOvr>
    <a:masterClrMapping/>
  </p:clrMapOvr>
  <p:extLst mod="1">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VBVE_Cover/End_Navy background">
    <p:bg>
      <p:bgPr>
        <a:solidFill>
          <a:srgbClr val="1E154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E3F728-D018-E348-890F-A46BDC523F45}"/>
              </a:ext>
              <a:ext uri="{C183D7F6-B498-43B3-948B-1728B52AA6E4}">
                <adec:decorative xmlns:adec="http://schemas.microsoft.com/office/drawing/2017/decorative" val="1"/>
              </a:ext>
            </a:extLst>
          </p:cNvPr>
          <p:cNvSpPr/>
          <p:nvPr userDrawn="1"/>
        </p:nvSpPr>
        <p:spPr>
          <a:xfrm>
            <a:off x="0" y="2628986"/>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pic>
        <p:nvPicPr>
          <p:cNvPr id="11" name="Picture 10" descr="Logo of Visit Britain and Visit England">
            <a:extLst>
              <a:ext uri="{FF2B5EF4-FFF2-40B4-BE49-F238E27FC236}">
                <a16:creationId xmlns:a16="http://schemas.microsoft.com/office/drawing/2014/main" id="{467C31D3-E3BF-BE43-8929-3E87E4FCC2F7}"/>
              </a:ext>
            </a:extLst>
          </p:cNvPr>
          <p:cNvPicPr>
            <a:picLocks noChangeAspect="1"/>
          </p:cNvPicPr>
          <p:nvPr userDrawn="1"/>
        </p:nvPicPr>
        <p:blipFill>
          <a:blip r:embed="rId2"/>
          <a:srcRect/>
          <a:stretch/>
        </p:blipFill>
        <p:spPr>
          <a:xfrm>
            <a:off x="9782979" y="367405"/>
            <a:ext cx="2048405" cy="793101"/>
          </a:xfrm>
          <a:prstGeom prst="rect">
            <a:avLst/>
          </a:prstGeom>
        </p:spPr>
      </p:pic>
      <p:sp>
        <p:nvSpPr>
          <p:cNvPr id="12" name="Picture Placeholder 4">
            <a:extLst>
              <a:ext uri="{FF2B5EF4-FFF2-40B4-BE49-F238E27FC236}">
                <a16:creationId xmlns:a16="http://schemas.microsoft.com/office/drawing/2014/main" id="{27BAE24B-8897-314D-AD10-75A2EED5C681}"/>
              </a:ext>
            </a:extLst>
          </p:cNvPr>
          <p:cNvSpPr>
            <a:spLocks noGrp="1"/>
          </p:cNvSpPr>
          <p:nvPr>
            <p:ph type="pic" sz="quarter" idx="14" hasCustomPrompt="1"/>
          </p:nvPr>
        </p:nvSpPr>
        <p:spPr>
          <a:xfrm>
            <a:off x="10137124" y="5747200"/>
            <a:ext cx="1694260" cy="766116"/>
          </a:xfrm>
          <a:prstGeom prst="rect">
            <a:avLst/>
          </a:prstGeom>
        </p:spPr>
        <p:txBody>
          <a:bodyPr/>
          <a:lstStyle>
            <a:lvl1pPr marL="0" indent="0">
              <a:buNone/>
              <a:defRPr sz="1925" baseline="0">
                <a:solidFill>
                  <a:schemeClr val="bg1"/>
                </a:solidFill>
                <a:latin typeface="Arial" panose="020B0604020202020204" pitchFamily="34" charset="0"/>
              </a:defRPr>
            </a:lvl1pPr>
          </a:lstStyle>
          <a:p>
            <a:r>
              <a:rPr lang="en-US" dirty="0"/>
              <a:t>Partner logo</a:t>
            </a:r>
          </a:p>
        </p:txBody>
      </p:sp>
      <p:sp>
        <p:nvSpPr>
          <p:cNvPr id="14" name="Text Placeholder 8">
            <a:extLst>
              <a:ext uri="{FF2B5EF4-FFF2-40B4-BE49-F238E27FC236}">
                <a16:creationId xmlns:a16="http://schemas.microsoft.com/office/drawing/2014/main" id="{0689DB96-61E7-AF4B-A561-5BD620B014B9}"/>
              </a:ext>
            </a:extLst>
          </p:cNvPr>
          <p:cNvSpPr>
            <a:spLocks noGrp="1"/>
          </p:cNvSpPr>
          <p:nvPr>
            <p:ph type="body" sz="quarter" idx="15" hasCustomPrompt="1"/>
          </p:nvPr>
        </p:nvSpPr>
        <p:spPr>
          <a:xfrm>
            <a:off x="1001259" y="6111526"/>
            <a:ext cx="6423025" cy="322262"/>
          </a:xfrm>
          <a:prstGeom prst="rect">
            <a:avLst/>
          </a:prstGeom>
        </p:spPr>
        <p:txBody>
          <a:bodyPr/>
          <a:lstStyle>
            <a:lvl1pPr marL="0" indent="0">
              <a:buNone/>
              <a:defRPr sz="1750" b="1" i="0" baseline="0">
                <a:solidFill>
                  <a:schemeClr val="bg1"/>
                </a:solidFill>
              </a:defRPr>
            </a:lvl1pPr>
          </a:lstStyle>
          <a:p>
            <a:pPr lvl="0"/>
            <a:r>
              <a:rPr lang="en-GB" dirty="0"/>
              <a:t>Click to add hashtag</a:t>
            </a:r>
            <a:endParaRPr lang="en-US" dirty="0"/>
          </a:p>
        </p:txBody>
      </p:sp>
      <p:sp>
        <p:nvSpPr>
          <p:cNvPr id="8" name="Text Placeholder 8">
            <a:extLst>
              <a:ext uri="{FF2B5EF4-FFF2-40B4-BE49-F238E27FC236}">
                <a16:creationId xmlns:a16="http://schemas.microsoft.com/office/drawing/2014/main" id="{8EC15C1C-5783-494B-871F-AECEBCBF4D0D}"/>
              </a:ext>
            </a:extLst>
          </p:cNvPr>
          <p:cNvSpPr>
            <a:spLocks noGrp="1"/>
          </p:cNvSpPr>
          <p:nvPr>
            <p:ph type="body" sz="quarter" idx="13" hasCustomPrompt="1"/>
          </p:nvPr>
        </p:nvSpPr>
        <p:spPr>
          <a:xfrm>
            <a:off x="1001714" y="3780453"/>
            <a:ext cx="6423025" cy="413391"/>
          </a:xfrm>
          <a:prstGeom prst="rect">
            <a:avLst/>
          </a:prstGeom>
        </p:spPr>
        <p:txBody>
          <a:bodyPr/>
          <a:lstStyle>
            <a:lvl1pPr marL="0" indent="0">
              <a:buNone/>
              <a:defRPr sz="2100" baseline="0">
                <a:solidFill>
                  <a:schemeClr val="bg1"/>
                </a:solidFill>
              </a:defRPr>
            </a:lvl1pPr>
          </a:lstStyle>
          <a:p>
            <a:pPr lvl="0"/>
            <a:r>
              <a:rPr lang="en-GB" dirty="0"/>
              <a:t>Click to edit speaker’s name</a:t>
            </a:r>
            <a:endParaRPr lang="en-US" dirty="0"/>
          </a:p>
        </p:txBody>
      </p:sp>
      <p:sp>
        <p:nvSpPr>
          <p:cNvPr id="7" name="Title 9">
            <a:extLst>
              <a:ext uri="{FF2B5EF4-FFF2-40B4-BE49-F238E27FC236}">
                <a16:creationId xmlns:a16="http://schemas.microsoft.com/office/drawing/2014/main" id="{21D0B9E3-8F7B-7248-9736-61CA539B061A}"/>
              </a:ext>
            </a:extLst>
          </p:cNvPr>
          <p:cNvSpPr>
            <a:spLocks noGrp="1"/>
          </p:cNvSpPr>
          <p:nvPr>
            <p:ph type="title" hasCustomPrompt="1"/>
          </p:nvPr>
        </p:nvSpPr>
        <p:spPr>
          <a:xfrm>
            <a:off x="1001259" y="2668604"/>
            <a:ext cx="10189028" cy="1078798"/>
          </a:xfrm>
          <a:prstGeom prst="rect">
            <a:avLst/>
          </a:prstGeom>
        </p:spPr>
        <p:txBody>
          <a:bodyPr anchor="ctr" anchorCtr="0"/>
          <a:lstStyle>
            <a:lvl1pPr algn="l">
              <a:defRPr sz="28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Tree>
    <p:extLst>
      <p:ext uri="{BB962C8B-B14F-4D97-AF65-F5344CB8AC3E}">
        <p14:creationId xmlns:p14="http://schemas.microsoft.com/office/powerpoint/2010/main" val="4225860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BVE_Cover/End_Top ba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84B127-CD9C-4BC9-AF73-63C020A4C74F}"/>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Click the central icon to add background picture</a:t>
            </a:r>
            <a:endParaRPr lang="en-GB" dirty="0"/>
          </a:p>
        </p:txBody>
      </p:sp>
      <p:sp>
        <p:nvSpPr>
          <p:cNvPr id="20" name="Title">
            <a:extLst>
              <a:ext uri="{FF2B5EF4-FFF2-40B4-BE49-F238E27FC236}">
                <a16:creationId xmlns:a16="http://schemas.microsoft.com/office/drawing/2014/main" id="{0C382BE5-FAB0-1847-9F84-41006A9B6DB3}"/>
              </a:ext>
            </a:extLst>
          </p:cNvPr>
          <p:cNvSpPr>
            <a:spLocks noGrp="1"/>
          </p:cNvSpPr>
          <p:nvPr>
            <p:ph type="title" hasCustomPrompt="1"/>
          </p:nvPr>
        </p:nvSpPr>
        <p:spPr>
          <a:xfrm>
            <a:off x="1001259" y="876425"/>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9" name="Sub-title">
            <a:extLst>
              <a:ext uri="{FF2B5EF4-FFF2-40B4-BE49-F238E27FC236}">
                <a16:creationId xmlns:a16="http://schemas.microsoft.com/office/drawing/2014/main" id="{C69BCFFB-EAB5-7148-9BDA-CA5E369508C8}"/>
              </a:ext>
            </a:extLst>
          </p:cNvPr>
          <p:cNvSpPr>
            <a:spLocks noGrp="1"/>
          </p:cNvSpPr>
          <p:nvPr>
            <p:ph type="body" sz="quarter" idx="13" hasCustomPrompt="1"/>
          </p:nvPr>
        </p:nvSpPr>
        <p:spPr>
          <a:xfrm>
            <a:off x="1001713" y="1988273"/>
            <a:ext cx="6423025" cy="437787"/>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9" name="Text Placeholder 8">
            <a:extLst>
              <a:ext uri="{FF2B5EF4-FFF2-40B4-BE49-F238E27FC236}">
                <a16:creationId xmlns:a16="http://schemas.microsoft.com/office/drawing/2014/main" id="{402A6949-F154-44D6-9D93-E670421AE657}"/>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Locations Image label">
            <a:extLst>
              <a:ext uri="{FF2B5EF4-FFF2-40B4-BE49-F238E27FC236}">
                <a16:creationId xmlns:a16="http://schemas.microsoft.com/office/drawing/2014/main" id="{CB76177C-7793-441F-8512-7EB9EE495606}"/>
              </a:ext>
            </a:extLst>
          </p:cNvPr>
          <p:cNvSpPr>
            <a:spLocks noGrp="1"/>
          </p:cNvSpPr>
          <p:nvPr>
            <p:ph type="body" sz="quarter" idx="18" hasCustomPrompt="1"/>
          </p:nvPr>
        </p:nvSpPr>
        <p:spPr>
          <a:xfrm>
            <a:off x="231714"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pic>
        <p:nvPicPr>
          <p:cNvPr id="6" name="VB Logos" descr="VB Logo">
            <a:extLst>
              <a:ext uri="{FF2B5EF4-FFF2-40B4-BE49-F238E27FC236}">
                <a16:creationId xmlns:a16="http://schemas.microsoft.com/office/drawing/2014/main" id="{C99DD670-1B8A-3747-BC9E-330F51AA1265}"/>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782979" y="5640687"/>
            <a:ext cx="2048403" cy="793100"/>
          </a:xfrm>
          <a:prstGeom prst="rect">
            <a:avLst/>
          </a:prstGeom>
        </p:spPr>
      </p:pic>
      <p:pic>
        <p:nvPicPr>
          <p:cNvPr id="2" name="Picture 1">
            <a:extLst>
              <a:ext uri="{FF2B5EF4-FFF2-40B4-BE49-F238E27FC236}">
                <a16:creationId xmlns:a16="http://schemas.microsoft.com/office/drawing/2014/main" id="{092DF6F4-A9D3-4EB5-BEA9-62BC712172BA}"/>
              </a:ext>
            </a:extLst>
          </p:cNvPr>
          <p:cNvPicPr>
            <a:picLocks noChangeAspect="1"/>
          </p:cNvPicPr>
          <p:nvPr userDrawn="1"/>
        </p:nvPicPr>
        <p:blipFill>
          <a:blip r:embed="rId3"/>
          <a:stretch>
            <a:fillRect/>
          </a:stretch>
        </p:blipFill>
        <p:spPr>
          <a:xfrm>
            <a:off x="7848674" y="5652860"/>
            <a:ext cx="1352029" cy="540811"/>
          </a:xfrm>
          <a:prstGeom prst="rect">
            <a:avLst/>
          </a:prstGeom>
        </p:spPr>
      </p:pic>
      <p:grpSp>
        <p:nvGrpSpPr>
          <p:cNvPr id="11" name="Group 10" descr="Purple and red heading bar">
            <a:extLst>
              <a:ext uri="{FF2B5EF4-FFF2-40B4-BE49-F238E27FC236}">
                <a16:creationId xmlns:a16="http://schemas.microsoft.com/office/drawing/2014/main" id="{759556BF-0344-49BC-8A5F-39A647E9D8B1}"/>
              </a:ext>
              <a:ext uri="{C183D7F6-B498-43B3-948B-1728B52AA6E4}">
                <adec:decorative xmlns:adec="http://schemas.microsoft.com/office/drawing/2017/decorative" val="0"/>
              </a:ext>
            </a:extLst>
          </p:cNvPr>
          <p:cNvGrpSpPr/>
          <p:nvPr userDrawn="1"/>
        </p:nvGrpSpPr>
        <p:grpSpPr>
          <a:xfrm>
            <a:off x="0" y="796478"/>
            <a:ext cx="12192000" cy="1564858"/>
            <a:chOff x="0" y="796478"/>
            <a:chExt cx="12192000" cy="1564858"/>
          </a:xfrm>
        </p:grpSpPr>
        <p:sp>
          <p:nvSpPr>
            <p:cNvPr id="12" name="Rectangle 11">
              <a:extLst>
                <a:ext uri="{FF2B5EF4-FFF2-40B4-BE49-F238E27FC236}">
                  <a16:creationId xmlns:a16="http://schemas.microsoft.com/office/drawing/2014/main" id="{C507D844-5FB1-4A69-98A7-E1F7A88E6070}"/>
                </a:ext>
                <a:ext uri="{C183D7F6-B498-43B3-948B-1728B52AA6E4}">
                  <adec:decorative xmlns:adec="http://schemas.microsoft.com/office/drawing/2017/decorative" val="1"/>
                </a:ext>
              </a:extLst>
            </p:cNvPr>
            <p:cNvSpPr/>
            <p:nvPr/>
          </p:nvSpPr>
          <p:spPr>
            <a:xfrm>
              <a:off x="0" y="796478"/>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6FC840-DA9B-4734-AD9C-5F9154BCA805}"/>
                </a:ext>
                <a:ext uri="{C183D7F6-B498-43B3-948B-1728B52AA6E4}">
                  <adec:decorative xmlns:adec="http://schemas.microsoft.com/office/drawing/2017/decorative" val="1"/>
                </a:ext>
              </a:extLst>
            </p:cNvPr>
            <p:cNvSpPr/>
            <p:nvPr/>
          </p:nvSpPr>
          <p:spPr>
            <a:xfrm>
              <a:off x="651353" y="796478"/>
              <a:ext cx="11540647" cy="1564858"/>
            </a:xfrm>
            <a:prstGeom prst="rect">
              <a:avLst/>
            </a:prstGeom>
            <a:solidFill>
              <a:srgbClr val="1E15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grpSp>
    </p:spTree>
    <p:extLst>
      <p:ext uri="{BB962C8B-B14F-4D97-AF65-F5344CB8AC3E}">
        <p14:creationId xmlns:p14="http://schemas.microsoft.com/office/powerpoint/2010/main" val="1529734662"/>
      </p:ext>
    </p:extLst>
  </p:cSld>
  <p:clrMapOvr>
    <a:masterClrMapping/>
  </p:clrMapOvr>
  <p:extLst>
    <p:ext uri="{DCECCB84-F9BA-43D5-87BE-67443E8EF086}">
      <p15:sldGuideLst xmlns:p15="http://schemas.microsoft.com/office/powerpoint/2012/main">
        <p15:guide id="1" orient="horz" pos="2160">
          <p15:clr>
            <a:srgbClr val="FBAE40"/>
          </p15:clr>
        </p15:guide>
        <p15:guide id="2" pos="474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BVE_Cover/End_Middle bar">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2D894BF6-A0C0-43C0-ACD3-9A8F83AE45F7}"/>
              </a:ext>
              <a:ext uri="{C183D7F6-B498-43B3-948B-1728B52AA6E4}">
                <adec:decorative xmlns:adec="http://schemas.microsoft.com/office/drawing/2017/decorative" val="0"/>
              </a:ext>
            </a:extLst>
          </p:cNvPr>
          <p:cNvSpPr>
            <a:spLocks noGrp="1"/>
          </p:cNvSpPr>
          <p:nvPr>
            <p:ph type="pic" sz="quarter" idx="17" hasCustomPrompt="1"/>
          </p:nvPr>
        </p:nvSpPr>
        <p:spPr>
          <a:xfrm>
            <a:off x="0" y="8965"/>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image, right click on the blue bar and send it to the back, then click the central icon to add background picture, then right click on the image and send it to the back so that the blue bar reappears in front of it.   </a:t>
            </a:r>
            <a:endParaRPr lang="en-GB" dirty="0"/>
          </a:p>
        </p:txBody>
      </p:sp>
      <p:sp>
        <p:nvSpPr>
          <p:cNvPr id="14" name="Title">
            <a:extLst>
              <a:ext uri="{FF2B5EF4-FFF2-40B4-BE49-F238E27FC236}">
                <a16:creationId xmlns:a16="http://schemas.microsoft.com/office/drawing/2014/main" id="{B2EFE6F6-D4B3-524D-A2FF-E67AAC361DDD}"/>
              </a:ext>
            </a:extLst>
          </p:cNvPr>
          <p:cNvSpPr>
            <a:spLocks noGrp="1"/>
          </p:cNvSpPr>
          <p:nvPr>
            <p:ph type="title" hasCustomPrompt="1"/>
          </p:nvPr>
        </p:nvSpPr>
        <p:spPr>
          <a:xfrm>
            <a:off x="1001259" y="2678129"/>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5" name="Sub-title">
            <a:extLst>
              <a:ext uri="{FF2B5EF4-FFF2-40B4-BE49-F238E27FC236}">
                <a16:creationId xmlns:a16="http://schemas.microsoft.com/office/drawing/2014/main" id="{3D9D4C4B-A286-AB4D-ADF9-BC5D8320DE85}"/>
              </a:ext>
            </a:extLst>
          </p:cNvPr>
          <p:cNvSpPr>
            <a:spLocks noGrp="1"/>
          </p:cNvSpPr>
          <p:nvPr>
            <p:ph type="body" sz="quarter" idx="13" hasCustomPrompt="1"/>
          </p:nvPr>
        </p:nvSpPr>
        <p:spPr>
          <a:xfrm>
            <a:off x="1001713" y="3799502"/>
            <a:ext cx="6423025" cy="410547"/>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pic>
        <p:nvPicPr>
          <p:cNvPr id="17" name="Logos" descr="VB Logo">
            <a:extLst>
              <a:ext uri="{FF2B5EF4-FFF2-40B4-BE49-F238E27FC236}">
                <a16:creationId xmlns:a16="http://schemas.microsoft.com/office/drawing/2014/main" id="{8623913A-5BC4-E44F-9DF3-A46489D61ACA}"/>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782978" y="367404"/>
            <a:ext cx="2048405" cy="793101"/>
          </a:xfrm>
          <a:prstGeom prst="rect">
            <a:avLst/>
          </a:prstGeom>
        </p:spPr>
      </p:pic>
      <p:sp>
        <p:nvSpPr>
          <p:cNvPr id="9" name="Hastags">
            <a:extLst>
              <a:ext uri="{FF2B5EF4-FFF2-40B4-BE49-F238E27FC236}">
                <a16:creationId xmlns:a16="http://schemas.microsoft.com/office/drawing/2014/main" id="{3BD289E3-E397-414F-AFFF-DD8B826386F2}"/>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Text Placeholder 8">
            <a:extLst>
              <a:ext uri="{FF2B5EF4-FFF2-40B4-BE49-F238E27FC236}">
                <a16:creationId xmlns:a16="http://schemas.microsoft.com/office/drawing/2014/main" id="{4122CEB2-10C8-4B14-8988-7526AA2BF19B}"/>
              </a:ext>
              <a:ext uri="{C183D7F6-B498-43B3-948B-1728B52AA6E4}">
                <adec:decorative xmlns:adec="http://schemas.microsoft.com/office/drawing/2017/decorative" val="0"/>
              </a:ext>
            </a:extLst>
          </p:cNvPr>
          <p:cNvSpPr>
            <a:spLocks noGrp="1"/>
          </p:cNvSpPr>
          <p:nvPr>
            <p:ph type="body" sz="quarter" idx="18" hasCustomPrompt="1"/>
          </p:nvPr>
        </p:nvSpPr>
        <p:spPr>
          <a:xfrm>
            <a:off x="225587"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
        <p:nvSpPr>
          <p:cNvPr id="18" name="Picture Placeholder 4">
            <a:extLst>
              <a:ext uri="{FF2B5EF4-FFF2-40B4-BE49-F238E27FC236}">
                <a16:creationId xmlns:a16="http://schemas.microsoft.com/office/drawing/2014/main" id="{61FB83C8-6591-4E4F-A020-1BC4EB2BFDAB}"/>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Tree>
    <p:extLst>
      <p:ext uri="{BB962C8B-B14F-4D97-AF65-F5344CB8AC3E}">
        <p14:creationId xmlns:p14="http://schemas.microsoft.com/office/powerpoint/2010/main" val="4275375607"/>
      </p:ext>
    </p:extLst>
  </p:cSld>
  <p:clrMapOvr>
    <a:masterClrMapping/>
  </p:clrMapOvr>
  <p:extLst>
    <p:ext uri="{DCECCB84-F9BA-43D5-87BE-67443E8EF086}">
      <p15:sldGuideLst xmlns:p15="http://schemas.microsoft.com/office/powerpoint/2012/main">
        <p15:guide id="1" orient="horz" pos="2160">
          <p15:clr>
            <a:srgbClr val="FBAE40"/>
          </p15:clr>
        </p15:guide>
        <p15:guide id="2" pos="473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BVE_Cover/End_Bottom ba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91F2816-65F1-482C-B5B4-E5C909BC2AE8}"/>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Click the central icon to add background picture</a:t>
            </a:r>
            <a:endParaRPr lang="en-GB" dirty="0"/>
          </a:p>
        </p:txBody>
      </p:sp>
      <p:sp>
        <p:nvSpPr>
          <p:cNvPr id="32" name="Title">
            <a:extLst>
              <a:ext uri="{FF2B5EF4-FFF2-40B4-BE49-F238E27FC236}">
                <a16:creationId xmlns:a16="http://schemas.microsoft.com/office/drawing/2014/main" id="{77948493-4899-E642-8DB6-71465BB5986D}"/>
              </a:ext>
            </a:extLst>
          </p:cNvPr>
          <p:cNvSpPr>
            <a:spLocks noGrp="1"/>
          </p:cNvSpPr>
          <p:nvPr>
            <p:ph type="title" hasCustomPrompt="1"/>
          </p:nvPr>
        </p:nvSpPr>
        <p:spPr>
          <a:xfrm>
            <a:off x="1001259" y="4375798"/>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31" name="Sub title">
            <a:extLst>
              <a:ext uri="{FF2B5EF4-FFF2-40B4-BE49-F238E27FC236}">
                <a16:creationId xmlns:a16="http://schemas.microsoft.com/office/drawing/2014/main" id="{228973A0-6782-E144-B6BE-8A91E0CB5DCA}"/>
              </a:ext>
            </a:extLst>
          </p:cNvPr>
          <p:cNvSpPr>
            <a:spLocks noGrp="1"/>
          </p:cNvSpPr>
          <p:nvPr>
            <p:ph type="body" sz="quarter" idx="13" hasCustomPrompt="1"/>
          </p:nvPr>
        </p:nvSpPr>
        <p:spPr>
          <a:xfrm>
            <a:off x="1001713" y="5478682"/>
            <a:ext cx="6423025" cy="445868"/>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11" name="Text Placeholder 8">
            <a:extLst>
              <a:ext uri="{FF2B5EF4-FFF2-40B4-BE49-F238E27FC236}">
                <a16:creationId xmlns:a16="http://schemas.microsoft.com/office/drawing/2014/main" id="{55285386-2331-4BA8-9102-7E7175F8F8C9}"/>
              </a:ext>
            </a:extLst>
          </p:cNvPr>
          <p:cNvSpPr>
            <a:spLocks noGrp="1"/>
          </p:cNvSpPr>
          <p:nvPr>
            <p:ph type="body" sz="quarter" idx="16" hasCustomPrompt="1"/>
          </p:nvPr>
        </p:nvSpPr>
        <p:spPr>
          <a:xfrm>
            <a:off x="1001259" y="6111526"/>
            <a:ext cx="5363327"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pic>
        <p:nvPicPr>
          <p:cNvPr id="9" name="VB logos" descr="VB Logo">
            <a:extLst>
              <a:ext uri="{FF2B5EF4-FFF2-40B4-BE49-F238E27FC236}">
                <a16:creationId xmlns:a16="http://schemas.microsoft.com/office/drawing/2014/main" id="{9DC7A102-B24C-6C49-99B3-ECCF11BA80D6}"/>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782978" y="367404"/>
            <a:ext cx="2048405" cy="793101"/>
          </a:xfrm>
          <a:prstGeom prst="rect">
            <a:avLst/>
          </a:prstGeom>
        </p:spPr>
      </p:pic>
      <p:sp>
        <p:nvSpPr>
          <p:cNvPr id="10" name="Partner logo">
            <a:extLst>
              <a:ext uri="{FF2B5EF4-FFF2-40B4-BE49-F238E27FC236}">
                <a16:creationId xmlns:a16="http://schemas.microsoft.com/office/drawing/2014/main" id="{E2646508-2137-5D48-AA82-17BA6E64E66C}"/>
              </a:ext>
              <a:ext uri="{C183D7F6-B498-43B3-948B-1728B52AA6E4}">
                <adec:decorative xmlns:adec="http://schemas.microsoft.com/office/drawing/2017/decorative" val="0"/>
              </a:ext>
            </a:extLst>
          </p:cNvPr>
          <p:cNvSpPr>
            <a:spLocks noGrp="1"/>
          </p:cNvSpPr>
          <p:nvPr>
            <p:ph type="pic" sz="quarter" idx="14" hasCustomPrompt="1"/>
          </p:nvPr>
        </p:nvSpPr>
        <p:spPr>
          <a:xfrm>
            <a:off x="10096483" y="150462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
        <p:nvSpPr>
          <p:cNvPr id="13" name="Locations">
            <a:extLst>
              <a:ext uri="{FF2B5EF4-FFF2-40B4-BE49-F238E27FC236}">
                <a16:creationId xmlns:a16="http://schemas.microsoft.com/office/drawing/2014/main" id="{22EA7560-7CFA-493F-828C-2F865C4FEA86}"/>
              </a:ext>
            </a:extLst>
          </p:cNvPr>
          <p:cNvSpPr>
            <a:spLocks noGrp="1"/>
          </p:cNvSpPr>
          <p:nvPr>
            <p:ph type="body" sz="quarter" idx="18" hasCustomPrompt="1"/>
          </p:nvPr>
        </p:nvSpPr>
        <p:spPr>
          <a:xfrm>
            <a:off x="6752349" y="6294092"/>
            <a:ext cx="5210703" cy="322262"/>
          </a:xfrm>
          <a:prstGeom prst="rect">
            <a:avLst/>
          </a:prstGeom>
          <a:solidFill>
            <a:srgbClr val="120742"/>
          </a:solidFill>
        </p:spPr>
        <p:txBody>
          <a:bodyPr anchor="ctr"/>
          <a:lstStyle>
            <a:lvl1pPr marL="0" indent="0" algn="r">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3090059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BVE_Cover/End_Navy background">
    <p:bg>
      <p:bgPr>
        <a:solidFill>
          <a:srgbClr val="1E1541"/>
        </a:solid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1D0B9E3-8F7B-7248-9736-61CA539B061A}"/>
              </a:ext>
            </a:extLst>
          </p:cNvPr>
          <p:cNvSpPr>
            <a:spLocks noGrp="1"/>
          </p:cNvSpPr>
          <p:nvPr>
            <p:ph type="title" hasCustomPrompt="1"/>
          </p:nvPr>
        </p:nvSpPr>
        <p:spPr>
          <a:xfrm>
            <a:off x="1001259" y="2668604"/>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8" name="Text Placeholder 8">
            <a:extLst>
              <a:ext uri="{FF2B5EF4-FFF2-40B4-BE49-F238E27FC236}">
                <a16:creationId xmlns:a16="http://schemas.microsoft.com/office/drawing/2014/main" id="{8EC15C1C-5783-494B-871F-AECEBCBF4D0D}"/>
              </a:ext>
            </a:extLst>
          </p:cNvPr>
          <p:cNvSpPr>
            <a:spLocks noGrp="1"/>
          </p:cNvSpPr>
          <p:nvPr>
            <p:ph type="body" sz="quarter" idx="13" hasCustomPrompt="1"/>
          </p:nvPr>
        </p:nvSpPr>
        <p:spPr>
          <a:xfrm>
            <a:off x="1001713" y="3780452"/>
            <a:ext cx="6423025" cy="413391"/>
          </a:xfrm>
          <a:prstGeom prst="rect">
            <a:avLst/>
          </a:prstGeom>
        </p:spPr>
        <p:txBody>
          <a:bodyPr/>
          <a:lstStyle>
            <a:lvl1pPr marL="0" indent="0">
              <a:buNone/>
              <a:defRPr sz="2400" baseline="0">
                <a:solidFill>
                  <a:schemeClr val="bg1"/>
                </a:solidFill>
              </a:defRPr>
            </a:lvl1pPr>
          </a:lstStyle>
          <a:p>
            <a:pPr lvl="0"/>
            <a:r>
              <a:rPr lang="en-GB" dirty="0"/>
              <a:t>Click to edit speaker’s name</a:t>
            </a:r>
            <a:endParaRPr lang="en-US" dirty="0"/>
          </a:p>
        </p:txBody>
      </p:sp>
      <p:sp>
        <p:nvSpPr>
          <p:cNvPr id="14" name="Text Placeholder 8">
            <a:extLst>
              <a:ext uri="{FF2B5EF4-FFF2-40B4-BE49-F238E27FC236}">
                <a16:creationId xmlns:a16="http://schemas.microsoft.com/office/drawing/2014/main" id="{0689DB96-61E7-AF4B-A561-5BD620B014B9}"/>
              </a:ext>
            </a:extLst>
          </p:cNvPr>
          <p:cNvSpPr>
            <a:spLocks noGrp="1"/>
          </p:cNvSpPr>
          <p:nvPr>
            <p:ph type="body" sz="quarter" idx="15" hasCustomPrompt="1"/>
          </p:nvPr>
        </p:nvSpPr>
        <p:spPr>
          <a:xfrm>
            <a:off x="1001259" y="6111526"/>
            <a:ext cx="6423025" cy="322262"/>
          </a:xfrm>
          <a:prstGeom prst="rect">
            <a:avLst/>
          </a:prstGeom>
        </p:spPr>
        <p:txBody>
          <a:bodyPr/>
          <a:lstStyle>
            <a:lvl1pPr marL="0" indent="0">
              <a:buNone/>
              <a:defRPr sz="2000" b="1" i="0" baseline="0">
                <a:solidFill>
                  <a:schemeClr val="bg1"/>
                </a:solidFill>
              </a:defRPr>
            </a:lvl1pPr>
          </a:lstStyle>
          <a:p>
            <a:pPr lvl="0"/>
            <a:r>
              <a:rPr lang="en-GB" dirty="0"/>
              <a:t>Click to add hashtag</a:t>
            </a:r>
            <a:endParaRPr lang="en-US" dirty="0"/>
          </a:p>
        </p:txBody>
      </p:sp>
      <p:sp>
        <p:nvSpPr>
          <p:cNvPr id="15" name="Rectangle 14" descr="Red Bar">
            <a:extLst>
              <a:ext uri="{FF2B5EF4-FFF2-40B4-BE49-F238E27FC236}">
                <a16:creationId xmlns:a16="http://schemas.microsoft.com/office/drawing/2014/main" id="{D9E3F728-D018-E348-890F-A46BDC523F45}"/>
              </a:ext>
              <a:ext uri="{C183D7F6-B498-43B3-948B-1728B52AA6E4}">
                <adec:decorative xmlns:adec="http://schemas.microsoft.com/office/drawing/2017/decorative" val="0"/>
              </a:ext>
            </a:extLst>
          </p:cNvPr>
          <p:cNvSpPr/>
          <p:nvPr userDrawn="1"/>
        </p:nvSpPr>
        <p:spPr>
          <a:xfrm>
            <a:off x="0" y="2628986"/>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27BAE24B-8897-314D-AD10-75A2EED5C681}"/>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11" name="Picture 10" descr="Logo of Visit Britain and Visit England">
            <a:extLst>
              <a:ext uri="{FF2B5EF4-FFF2-40B4-BE49-F238E27FC236}">
                <a16:creationId xmlns:a16="http://schemas.microsoft.com/office/drawing/2014/main" id="{467C31D3-E3BF-BE43-8929-3E87E4FCC2F7}"/>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9782978" y="367404"/>
            <a:ext cx="2048405" cy="793101"/>
          </a:xfrm>
          <a:prstGeom prst="rect">
            <a:avLst/>
          </a:prstGeom>
        </p:spPr>
      </p:pic>
      <p:pic>
        <p:nvPicPr>
          <p:cNvPr id="13" name="Picture 12">
            <a:extLst>
              <a:ext uri="{FF2B5EF4-FFF2-40B4-BE49-F238E27FC236}">
                <a16:creationId xmlns:a16="http://schemas.microsoft.com/office/drawing/2014/main" id="{E683C9B5-452E-4C40-B728-EE52AF60EDCC}"/>
              </a:ext>
            </a:extLst>
          </p:cNvPr>
          <p:cNvPicPr>
            <a:picLocks noChangeAspect="1"/>
          </p:cNvPicPr>
          <p:nvPr userDrawn="1"/>
        </p:nvPicPr>
        <p:blipFill>
          <a:blip r:embed="rId3"/>
          <a:stretch>
            <a:fillRect/>
          </a:stretch>
        </p:blipFill>
        <p:spPr>
          <a:xfrm>
            <a:off x="10308238" y="5841120"/>
            <a:ext cx="1352029" cy="540811"/>
          </a:xfrm>
          <a:prstGeom prst="rect">
            <a:avLst/>
          </a:prstGeom>
        </p:spPr>
      </p:pic>
    </p:spTree>
    <p:extLst>
      <p:ext uri="{BB962C8B-B14F-4D97-AF65-F5344CB8AC3E}">
        <p14:creationId xmlns:p14="http://schemas.microsoft.com/office/powerpoint/2010/main" val="230045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E7EF-19C4-48DB-B40A-1E9BFC94CF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35E6E8-FFB1-4C33-94D8-CA8ACF594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1300A4-20AB-4097-886C-40B235FB6B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71A25B-BF97-40BE-969C-407BA7DFD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38BAAA-9A20-4EBC-904C-C1BDF172D8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B17F39-AB51-4CB2-8573-A2A80CDF8AE6}"/>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8" name="Footer Placeholder 7">
            <a:extLst>
              <a:ext uri="{FF2B5EF4-FFF2-40B4-BE49-F238E27FC236}">
                <a16:creationId xmlns:a16="http://schemas.microsoft.com/office/drawing/2014/main" id="{C21342C4-5D8F-4745-A4BA-AFE3588018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E18EC9-2955-42EC-B94B-E3BC956A3994}"/>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2910429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BVE_Cover/End_Navy background_Centred">
    <p:bg>
      <p:bgPr>
        <a:solidFill>
          <a:srgbClr val="1E1541"/>
        </a:solidFill>
        <a:effectLst/>
      </p:bgPr>
    </p:bg>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EECD84F3-CF78-A94C-B74B-B6099D67A55A}"/>
              </a:ext>
            </a:extLst>
          </p:cNvPr>
          <p:cNvSpPr>
            <a:spLocks noGrp="1"/>
          </p:cNvSpPr>
          <p:nvPr>
            <p:ph type="title" hasCustomPrompt="1"/>
          </p:nvPr>
        </p:nvSpPr>
        <p:spPr>
          <a:xfrm>
            <a:off x="1001259" y="2668604"/>
            <a:ext cx="10189028" cy="1078798"/>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4" name="Text Placeholder 8">
            <a:extLst>
              <a:ext uri="{FF2B5EF4-FFF2-40B4-BE49-F238E27FC236}">
                <a16:creationId xmlns:a16="http://schemas.microsoft.com/office/drawing/2014/main" id="{163D32C7-79BD-5B43-8577-A450EBE06AA2}"/>
              </a:ext>
            </a:extLst>
          </p:cNvPr>
          <p:cNvSpPr>
            <a:spLocks noGrp="1"/>
          </p:cNvSpPr>
          <p:nvPr>
            <p:ph type="body" sz="quarter" idx="13" hasCustomPrompt="1"/>
          </p:nvPr>
        </p:nvSpPr>
        <p:spPr>
          <a:xfrm>
            <a:off x="2884260" y="3780453"/>
            <a:ext cx="6423025" cy="439122"/>
          </a:xfrm>
          <a:prstGeom prst="rect">
            <a:avLst/>
          </a:prstGeom>
        </p:spPr>
        <p:txBody>
          <a:bodyPr/>
          <a:lstStyle>
            <a:lvl1pPr marL="0" indent="0" algn="ctr">
              <a:buNone/>
              <a:defRPr sz="2400" baseline="0">
                <a:solidFill>
                  <a:schemeClr val="bg1"/>
                </a:solidFill>
              </a:defRPr>
            </a:lvl1pPr>
          </a:lstStyle>
          <a:p>
            <a:pPr lvl="0"/>
            <a:r>
              <a:rPr lang="en-GB" dirty="0"/>
              <a:t>Click to edit speaker’s name</a:t>
            </a:r>
            <a:endParaRPr lang="en-US" dirty="0"/>
          </a:p>
        </p:txBody>
      </p:sp>
      <p:sp>
        <p:nvSpPr>
          <p:cNvPr id="15" name="Text Placeholder 8">
            <a:extLst>
              <a:ext uri="{FF2B5EF4-FFF2-40B4-BE49-F238E27FC236}">
                <a16:creationId xmlns:a16="http://schemas.microsoft.com/office/drawing/2014/main" id="{2869F0AB-6BA2-184D-8261-47FD5EAAD564}"/>
              </a:ext>
            </a:extLst>
          </p:cNvPr>
          <p:cNvSpPr>
            <a:spLocks noGrp="1"/>
          </p:cNvSpPr>
          <p:nvPr>
            <p:ph type="body" sz="quarter" idx="15" hasCustomPrompt="1"/>
          </p:nvPr>
        </p:nvSpPr>
        <p:spPr>
          <a:xfrm>
            <a:off x="2884259" y="6111526"/>
            <a:ext cx="6423025" cy="322262"/>
          </a:xfrm>
          <a:prstGeom prst="rect">
            <a:avLst/>
          </a:prstGeom>
        </p:spPr>
        <p:txBody>
          <a:bodyPr/>
          <a:lstStyle>
            <a:lvl1pPr marL="0" indent="0" algn="ctr">
              <a:buNone/>
              <a:defRPr sz="2000" b="1" i="0" baseline="0">
                <a:solidFill>
                  <a:schemeClr val="bg1"/>
                </a:solidFill>
              </a:defRPr>
            </a:lvl1pPr>
          </a:lstStyle>
          <a:p>
            <a:pPr lvl="0"/>
            <a:r>
              <a:rPr lang="en-GB" dirty="0"/>
              <a:t>Click to add hashtag</a:t>
            </a:r>
            <a:endParaRPr lang="en-US" dirty="0"/>
          </a:p>
        </p:txBody>
      </p:sp>
      <p:pic>
        <p:nvPicPr>
          <p:cNvPr id="6" name="Picture 5" descr="Logo of Visit Britain and Visit England">
            <a:extLst>
              <a:ext uri="{FF2B5EF4-FFF2-40B4-BE49-F238E27FC236}">
                <a16:creationId xmlns:a16="http://schemas.microsoft.com/office/drawing/2014/main" id="{1B080809-180C-D14E-BAB7-50394AC77A91}"/>
              </a:ext>
            </a:extLst>
          </p:cNvPr>
          <p:cNvPicPr>
            <a:picLocks noChangeAspect="1"/>
          </p:cNvPicPr>
          <p:nvPr userDrawn="1"/>
        </p:nvPicPr>
        <p:blipFill>
          <a:blip r:embed="rId2"/>
          <a:srcRect/>
          <a:stretch/>
        </p:blipFill>
        <p:spPr>
          <a:xfrm>
            <a:off x="9782978" y="367404"/>
            <a:ext cx="2048405" cy="793101"/>
          </a:xfrm>
          <a:prstGeom prst="rect">
            <a:avLst/>
          </a:prstGeom>
        </p:spPr>
      </p:pic>
      <p:sp>
        <p:nvSpPr>
          <p:cNvPr id="7" name="Picture Placeholder 4">
            <a:extLst>
              <a:ext uri="{FF2B5EF4-FFF2-40B4-BE49-F238E27FC236}">
                <a16:creationId xmlns:a16="http://schemas.microsoft.com/office/drawing/2014/main" id="{1706D19B-290B-7041-B97C-9E8DE2E41226}"/>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9" name="Picture 8">
            <a:extLst>
              <a:ext uri="{FF2B5EF4-FFF2-40B4-BE49-F238E27FC236}">
                <a16:creationId xmlns:a16="http://schemas.microsoft.com/office/drawing/2014/main" id="{46EABB36-B53A-4C82-A413-F8227B52ED38}"/>
              </a:ext>
            </a:extLst>
          </p:cNvPr>
          <p:cNvPicPr>
            <a:picLocks noChangeAspect="1"/>
          </p:cNvPicPr>
          <p:nvPr userDrawn="1"/>
        </p:nvPicPr>
        <p:blipFill>
          <a:blip r:embed="rId3"/>
          <a:stretch>
            <a:fillRect/>
          </a:stretch>
        </p:blipFill>
        <p:spPr>
          <a:xfrm>
            <a:off x="10308238" y="5841120"/>
            <a:ext cx="1352029" cy="540811"/>
          </a:xfrm>
          <a:prstGeom prst="rect">
            <a:avLst/>
          </a:prstGeom>
        </p:spPr>
      </p:pic>
    </p:spTree>
    <p:extLst>
      <p:ext uri="{BB962C8B-B14F-4D97-AF65-F5344CB8AC3E}">
        <p14:creationId xmlns:p14="http://schemas.microsoft.com/office/powerpoint/2010/main" val="2821287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BVE_Cover/End_Content Slide_Logo">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8306025"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dirty="0"/>
              <a:t>Content/Agenda</a:t>
            </a:r>
            <a:endParaRPr lang="en-US" dirty="0"/>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8306024"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dirty="0"/>
              <a:t>Click to edit Master text styles</a:t>
            </a:r>
          </a:p>
        </p:txBody>
      </p:sp>
      <p:pic>
        <p:nvPicPr>
          <p:cNvPr id="6" name="Picture 5" descr="Logo of Visit Britain and Visit England">
            <a:extLst>
              <a:ext uri="{FF2B5EF4-FFF2-40B4-BE49-F238E27FC236}">
                <a16:creationId xmlns:a16="http://schemas.microsoft.com/office/drawing/2014/main" id="{1B080809-180C-D14E-BAB7-50394AC77A91}"/>
              </a:ext>
            </a:extLst>
          </p:cNvPr>
          <p:cNvPicPr>
            <a:picLocks noChangeAspect="1"/>
          </p:cNvPicPr>
          <p:nvPr userDrawn="1"/>
        </p:nvPicPr>
        <p:blipFill>
          <a:blip r:embed="rId2"/>
          <a:srcRect/>
          <a:stretch/>
        </p:blipFill>
        <p:spPr>
          <a:xfrm>
            <a:off x="9782978" y="367404"/>
            <a:ext cx="2048405" cy="793101"/>
          </a:xfrm>
          <a:prstGeom prst="rect">
            <a:avLst/>
          </a:prstGeom>
        </p:spPr>
      </p:pic>
      <p:sp>
        <p:nvSpPr>
          <p:cNvPr id="7" name="Picture Placeholder 4">
            <a:extLst>
              <a:ext uri="{FF2B5EF4-FFF2-40B4-BE49-F238E27FC236}">
                <a16:creationId xmlns:a16="http://schemas.microsoft.com/office/drawing/2014/main" id="{1706D19B-290B-7041-B97C-9E8DE2E41226}"/>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11" name="Picture 10">
            <a:extLst>
              <a:ext uri="{FF2B5EF4-FFF2-40B4-BE49-F238E27FC236}">
                <a16:creationId xmlns:a16="http://schemas.microsoft.com/office/drawing/2014/main" id="{86AD4734-CDD9-497B-A38B-ECF122767B95}"/>
              </a:ext>
            </a:extLst>
          </p:cNvPr>
          <p:cNvPicPr>
            <a:picLocks noChangeAspect="1"/>
          </p:cNvPicPr>
          <p:nvPr userDrawn="1"/>
        </p:nvPicPr>
        <p:blipFill>
          <a:blip r:embed="rId3"/>
          <a:stretch>
            <a:fillRect/>
          </a:stretch>
        </p:blipFill>
        <p:spPr>
          <a:xfrm>
            <a:off x="10308238" y="5841120"/>
            <a:ext cx="1352029" cy="540811"/>
          </a:xfrm>
          <a:prstGeom prst="rect">
            <a:avLst/>
          </a:prstGeom>
        </p:spPr>
      </p:pic>
    </p:spTree>
    <p:extLst>
      <p:ext uri="{BB962C8B-B14F-4D97-AF65-F5344CB8AC3E}">
        <p14:creationId xmlns:p14="http://schemas.microsoft.com/office/powerpoint/2010/main" val="343840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VBVE_Cover/End_Content Slide">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10288413"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dirty="0"/>
              <a:t>Content/Agenda</a:t>
            </a:r>
            <a:endParaRPr lang="en-US" dirty="0"/>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10288412"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409453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ation_Navy">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613A1A9-F97F-4D22-AACA-BAB43A58D979}"/>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picture, right click on the coloured box and send it to the back, you will then be able to add your background image by clicking the image icon in the middle of the screen, once you have placed your image, right click on the image and send it to the back in order for the coloured box to appear over the image. </a:t>
            </a:r>
            <a:endParaRPr lang="en-GB" dirty="0"/>
          </a:p>
        </p:txBody>
      </p:sp>
      <p:sp>
        <p:nvSpPr>
          <p:cNvPr id="6" name="Title 9">
            <a:extLst>
              <a:ext uri="{FF2B5EF4-FFF2-40B4-BE49-F238E27FC236}">
                <a16:creationId xmlns:a16="http://schemas.microsoft.com/office/drawing/2014/main" id="{B6169398-DA0D-634D-A347-F8D65716CF67}"/>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Quotations/motto</a:t>
            </a:r>
            <a:endParaRPr lang="en-US" dirty="0"/>
          </a:p>
        </p:txBody>
      </p:sp>
      <p:sp>
        <p:nvSpPr>
          <p:cNvPr id="5" name="Text Placeholder 8">
            <a:extLst>
              <a:ext uri="{FF2B5EF4-FFF2-40B4-BE49-F238E27FC236}">
                <a16:creationId xmlns:a16="http://schemas.microsoft.com/office/drawing/2014/main" id="{E0AB1231-AD18-4EB3-8D11-04AD0A3AF011}"/>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
        <p:nvSpPr>
          <p:cNvPr id="7"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919970" y="6492875"/>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dirty="0"/>
          </a:p>
        </p:txBody>
      </p:sp>
    </p:spTree>
    <p:extLst>
      <p:ext uri="{BB962C8B-B14F-4D97-AF65-F5344CB8AC3E}">
        <p14:creationId xmlns:p14="http://schemas.microsoft.com/office/powerpoint/2010/main" val="4036343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ation_Red">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8A2D00AF-5F33-40F6-99C9-0D8ADEF6574E}"/>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picture, right click on the coloured box and send it to the back, you will then be able to add your background image by clicking the image icon in the middle of the screen, once you have placed your image, right click on the image and send it to the back in order for the coloured box to appear over the image. </a:t>
            </a:r>
            <a:endParaRPr lang="en-GB" dirty="0"/>
          </a:p>
        </p:txBody>
      </p:sp>
      <p:sp>
        <p:nvSpPr>
          <p:cNvPr id="6" name="Title 9">
            <a:extLst>
              <a:ext uri="{FF2B5EF4-FFF2-40B4-BE49-F238E27FC236}">
                <a16:creationId xmlns:a16="http://schemas.microsoft.com/office/drawing/2014/main" id="{96A7D56D-E191-4E4B-B30D-6D68698A783A}"/>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Quotations/motto</a:t>
            </a:r>
            <a:endParaRPr lang="en-US" dirty="0"/>
          </a:p>
        </p:txBody>
      </p:sp>
      <p:sp>
        <p:nvSpPr>
          <p:cNvPr id="5" name="Text Placeholder 8">
            <a:extLst>
              <a:ext uri="{FF2B5EF4-FFF2-40B4-BE49-F238E27FC236}">
                <a16:creationId xmlns:a16="http://schemas.microsoft.com/office/drawing/2014/main" id="{7FDC2D99-840E-41CF-8ADE-FAAFD2858E27}"/>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1990805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_Navy">
    <p:spTree>
      <p:nvGrpSpPr>
        <p:cNvPr id="1" name=""/>
        <p:cNvGrpSpPr/>
        <p:nvPr/>
      </p:nvGrpSpPr>
      <p:grpSpPr>
        <a:xfrm>
          <a:off x="0" y="0"/>
          <a:ext cx="0" cy="0"/>
          <a:chOff x="0" y="0"/>
          <a:chExt cx="0" cy="0"/>
        </a:xfrm>
      </p:grpSpPr>
      <p:sp>
        <p:nvSpPr>
          <p:cNvPr id="13" name="Rectangle 12" descr="Blue heading Bar">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2924270"/>
            <a:ext cx="3141553" cy="717694"/>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dirty="0"/>
              <a:t>Title</a:t>
            </a:r>
            <a:endParaRPr lang="en-US" dirty="0"/>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dirty="0"/>
              <a:t>Click to add a short copy</a:t>
            </a:r>
            <a:endParaRPr lang="en-US" dirty="0"/>
          </a:p>
        </p:txBody>
      </p:sp>
      <p:sp>
        <p:nvSpPr>
          <p:cNvPr id="10" name="Picture Placeholder 9">
            <a:extLst>
              <a:ext uri="{FF2B5EF4-FFF2-40B4-BE49-F238E27FC236}">
                <a16:creationId xmlns:a16="http://schemas.microsoft.com/office/drawing/2014/main" id="{DA622506-CE23-476C-AF20-3AAD6027BAF9}"/>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dirty="0"/>
              <a:t>Click to add Picture</a:t>
            </a:r>
            <a:endParaRPr lang="en-GB" dirty="0"/>
          </a:p>
        </p:txBody>
      </p:sp>
      <p:sp>
        <p:nvSpPr>
          <p:cNvPr id="8" name="Text Placeholder 8">
            <a:extLst>
              <a:ext uri="{FF2B5EF4-FFF2-40B4-BE49-F238E27FC236}">
                <a16:creationId xmlns:a16="http://schemas.microsoft.com/office/drawing/2014/main" id="{DC6E0E0E-BA2D-48E5-99EB-12291FFCA58A}"/>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2498585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_Red">
    <p:spTree>
      <p:nvGrpSpPr>
        <p:cNvPr id="1" name=""/>
        <p:cNvGrpSpPr/>
        <p:nvPr/>
      </p:nvGrpSpPr>
      <p:grpSpPr>
        <a:xfrm>
          <a:off x="0" y="0"/>
          <a:ext cx="0" cy="0"/>
          <a:chOff x="0" y="0"/>
          <a:chExt cx="0" cy="0"/>
        </a:xfrm>
      </p:grpSpPr>
      <p:sp>
        <p:nvSpPr>
          <p:cNvPr id="13" name="Rectangle 12" descr="Red">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3216036"/>
            <a:ext cx="3141553" cy="425927"/>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dirty="0"/>
              <a:t>Title</a:t>
            </a:r>
            <a:endParaRPr lang="en-US" dirty="0"/>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dirty="0"/>
              <a:t>Click to add a short copy</a:t>
            </a:r>
            <a:endParaRPr lang="en-US" dirty="0"/>
          </a:p>
        </p:txBody>
      </p:sp>
      <p:sp>
        <p:nvSpPr>
          <p:cNvPr id="8" name="Picture Placeholder 7">
            <a:extLst>
              <a:ext uri="{FF2B5EF4-FFF2-40B4-BE49-F238E27FC236}">
                <a16:creationId xmlns:a16="http://schemas.microsoft.com/office/drawing/2014/main" id="{B19B5CF3-B191-481F-A975-3BF9A9945F0B}"/>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dirty="0"/>
              <a:t>Click to add Picture</a:t>
            </a:r>
            <a:endParaRPr lang="en-GB" dirty="0"/>
          </a:p>
        </p:txBody>
      </p:sp>
      <p:sp>
        <p:nvSpPr>
          <p:cNvPr id="10" name="Text Placeholder 8">
            <a:extLst>
              <a:ext uri="{FF2B5EF4-FFF2-40B4-BE49-F238E27FC236}">
                <a16:creationId xmlns:a16="http://schemas.microsoft.com/office/drawing/2014/main" id="{6A672AB4-D24F-4ECB-8506-139C950CB8E0}"/>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612608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_Open 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157898"/>
            <a:ext cx="11561761" cy="49714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pic>
        <p:nvPicPr>
          <p:cNvPr id="11" name="Picture 10">
            <a:extLst>
              <a:ext uri="{FF2B5EF4-FFF2-40B4-BE49-F238E27FC236}">
                <a16:creationId xmlns:a16="http://schemas.microsoft.com/office/drawing/2014/main" id="{87B74B8B-3706-4741-A5B4-3FC9A54FCCD0}"/>
              </a:ext>
            </a:extLst>
          </p:cNvPr>
          <p:cNvPicPr>
            <a:picLocks noChangeAspect="1"/>
          </p:cNvPicPr>
          <p:nvPr userDrawn="1"/>
        </p:nvPicPr>
        <p:blipFill>
          <a:blip r:embed="rId2"/>
          <a:stretch>
            <a:fillRect/>
          </a:stretch>
        </p:blipFill>
        <p:spPr>
          <a:xfrm>
            <a:off x="10516611" y="6337409"/>
            <a:ext cx="759496" cy="303271"/>
          </a:xfrm>
          <a:prstGeom prst="rect">
            <a:avLst/>
          </a:prstGeom>
        </p:spPr>
      </p:pic>
      <p:pic>
        <p:nvPicPr>
          <p:cNvPr id="9" name="Picture 8">
            <a:extLst>
              <a:ext uri="{FF2B5EF4-FFF2-40B4-BE49-F238E27FC236}">
                <a16:creationId xmlns:a16="http://schemas.microsoft.com/office/drawing/2014/main" id="{3B7D0068-DB7A-4ADD-8483-42F51E0F9825}"/>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11390462" y="6308939"/>
            <a:ext cx="495890" cy="403111"/>
          </a:xfrm>
          <a:prstGeom prst="rect">
            <a:avLst/>
          </a:prstGeom>
        </p:spPr>
      </p:pic>
    </p:spTree>
    <p:extLst>
      <p:ext uri="{BB962C8B-B14F-4D97-AF65-F5344CB8AC3E}">
        <p14:creationId xmlns:p14="http://schemas.microsoft.com/office/powerpoint/2010/main" val="200820979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_Open page_Sub_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Content Placeholder 3">
            <a:extLst>
              <a:ext uri="{FF2B5EF4-FFF2-40B4-BE49-F238E27FC236}">
                <a16:creationId xmlns:a16="http://schemas.microsoft.com/office/drawing/2014/main" id="{1FEA8EB3-AEAF-43ED-A733-0838A3E6CDBA}"/>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683866"/>
            <a:ext cx="11561761" cy="446357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pic>
        <p:nvPicPr>
          <p:cNvPr id="11" name="Picture 10">
            <a:extLst>
              <a:ext uri="{FF2B5EF4-FFF2-40B4-BE49-F238E27FC236}">
                <a16:creationId xmlns:a16="http://schemas.microsoft.com/office/drawing/2014/main" id="{959C47AA-BC10-40F6-9D69-63FB7664A59A}"/>
              </a:ext>
            </a:extLst>
          </p:cNvPr>
          <p:cNvPicPr>
            <a:picLocks noChangeAspect="1"/>
          </p:cNvPicPr>
          <p:nvPr userDrawn="1"/>
        </p:nvPicPr>
        <p:blipFill>
          <a:blip r:embed="rId2"/>
          <a:stretch>
            <a:fillRect/>
          </a:stretch>
        </p:blipFill>
        <p:spPr>
          <a:xfrm>
            <a:off x="10516611" y="6337409"/>
            <a:ext cx="759496" cy="303271"/>
          </a:xfrm>
          <a:prstGeom prst="rect">
            <a:avLst/>
          </a:prstGeom>
        </p:spPr>
      </p:pic>
      <p:pic>
        <p:nvPicPr>
          <p:cNvPr id="13" name="Picture 12">
            <a:extLst>
              <a:ext uri="{FF2B5EF4-FFF2-40B4-BE49-F238E27FC236}">
                <a16:creationId xmlns:a16="http://schemas.microsoft.com/office/drawing/2014/main" id="{35058F9C-1C6B-4602-A914-4368920D6DB6}"/>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11390462" y="6308939"/>
            <a:ext cx="495890" cy="403111"/>
          </a:xfrm>
          <a:prstGeom prst="rect">
            <a:avLst/>
          </a:prstGeom>
        </p:spPr>
      </p:pic>
    </p:spTree>
    <p:extLst>
      <p:ext uri="{BB962C8B-B14F-4D97-AF65-F5344CB8AC3E}">
        <p14:creationId xmlns:p14="http://schemas.microsoft.com/office/powerpoint/2010/main" val="805927630"/>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2" name="Picture 11">
            <a:extLst>
              <a:ext uri="{FF2B5EF4-FFF2-40B4-BE49-F238E27FC236}">
                <a16:creationId xmlns:a16="http://schemas.microsoft.com/office/drawing/2014/main" id="{3B697B86-CA86-4C2E-A286-4327B7F12D30}"/>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53871144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B2E3-60B1-454F-8DA6-A8458D40EB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042606-6812-4A31-AC41-68C05EAFE6A0}"/>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4" name="Footer Placeholder 3">
            <a:extLst>
              <a:ext uri="{FF2B5EF4-FFF2-40B4-BE49-F238E27FC236}">
                <a16:creationId xmlns:a16="http://schemas.microsoft.com/office/drawing/2014/main" id="{F8E5E1CE-9A1C-4ED3-B3A9-801E07D2C3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F026A1-8922-42C3-AC72-950BD14A2D60}"/>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38023337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159183"/>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2" name="Content Placeholder 3">
            <a:extLst>
              <a:ext uri="{FF2B5EF4-FFF2-40B4-BE49-F238E27FC236}">
                <a16:creationId xmlns:a16="http://schemas.microsoft.com/office/drawing/2014/main" id="{BAC9CFCE-90A3-46F0-A6A3-A6121A3B2E7C}"/>
              </a:ext>
            </a:extLst>
          </p:cNvPr>
          <p:cNvSpPr>
            <a:spLocks noGrp="1"/>
          </p:cNvSpPr>
          <p:nvPr>
            <p:ph sz="quarter" idx="19" hasCustomPrompt="1"/>
          </p:nvPr>
        </p:nvSpPr>
        <p:spPr>
          <a:xfrm>
            <a:off x="6228582"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3" name="Picture 12">
            <a:extLst>
              <a:ext uri="{FF2B5EF4-FFF2-40B4-BE49-F238E27FC236}">
                <a16:creationId xmlns:a16="http://schemas.microsoft.com/office/drawing/2014/main" id="{DEC2C3C6-7F91-4ABA-8847-40DECC1368AF}"/>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193944077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40"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2" name="Content Placeholder 3">
            <a:extLst>
              <a:ext uri="{FF2B5EF4-FFF2-40B4-BE49-F238E27FC236}">
                <a16:creationId xmlns:a16="http://schemas.microsoft.com/office/drawing/2014/main" id="{D63707EB-C232-46ED-86F2-D4669D03038E}"/>
              </a:ext>
            </a:extLst>
          </p:cNvPr>
          <p:cNvSpPr>
            <a:spLocks noGrp="1"/>
          </p:cNvSpPr>
          <p:nvPr>
            <p:ph sz="quarter" idx="19" hasCustomPrompt="1"/>
          </p:nvPr>
        </p:nvSpPr>
        <p:spPr>
          <a:xfrm>
            <a:off x="6228582"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65462C8B-E0BC-458E-98BE-7B1A2D4B415A}"/>
              </a:ext>
            </a:extLst>
          </p:cNvPr>
          <p:cNvSpPr>
            <a:spLocks noGrp="1"/>
          </p:cNvSpPr>
          <p:nvPr>
            <p:ph sz="quarter" idx="20" hasCustomPrompt="1"/>
          </p:nvPr>
        </p:nvSpPr>
        <p:spPr>
          <a:xfrm>
            <a:off x="6228582"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7" name="Picture 16">
            <a:extLst>
              <a:ext uri="{FF2B5EF4-FFF2-40B4-BE49-F238E27FC236}">
                <a16:creationId xmlns:a16="http://schemas.microsoft.com/office/drawing/2014/main" id="{8B48265C-6F32-4F44-974B-76D30AF406E2}"/>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146270716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_Subtitle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2" name="Content Placeholder 3">
            <a:extLst>
              <a:ext uri="{FF2B5EF4-FFF2-40B4-BE49-F238E27FC236}">
                <a16:creationId xmlns:a16="http://schemas.microsoft.com/office/drawing/2014/main" id="{CFA28A5D-BBBD-4531-AB19-30230F3896D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6CDD2952-EC48-4368-A15E-602C698A4485}"/>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8" y="2600325"/>
            <a:ext cx="11561761"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4" name="Picture 13">
            <a:extLst>
              <a:ext uri="{FF2B5EF4-FFF2-40B4-BE49-F238E27FC236}">
                <a16:creationId xmlns:a16="http://schemas.microsoft.com/office/drawing/2014/main" id="{CE656DDE-59E5-424A-A8A7-CC728C6C5F82}"/>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4689930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dirty="0"/>
              <a:t>Click to add Chart/Graph/Image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2" name="Picture 11">
            <a:extLst>
              <a:ext uri="{FF2B5EF4-FFF2-40B4-BE49-F238E27FC236}">
                <a16:creationId xmlns:a16="http://schemas.microsoft.com/office/drawing/2014/main" id="{AC991CF8-DC5D-44C9-9188-A01797D58509}"/>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1008495985"/>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dirty="0"/>
              <a:t>Click to add Chart/Graph/Image</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3" name="Picture 12">
            <a:extLst>
              <a:ext uri="{FF2B5EF4-FFF2-40B4-BE49-F238E27FC236}">
                <a16:creationId xmlns:a16="http://schemas.microsoft.com/office/drawing/2014/main" id="{30685FA2-7006-4F13-B85E-3FF027C5DF85}"/>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142362021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00E6E6B1-8FDC-4917-85BE-BE61CD77BEA7}"/>
              </a:ext>
            </a:extLst>
          </p:cNvPr>
          <p:cNvSpPr>
            <a:spLocks noGrp="1"/>
          </p:cNvSpPr>
          <p:nvPr>
            <p:ph sz="quarter" idx="10" hasCustomPrompt="1"/>
          </p:nvPr>
        </p:nvSpPr>
        <p:spPr>
          <a:xfrm>
            <a:off x="325439"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4" name="Content Placeholder 3">
            <a:extLst>
              <a:ext uri="{FF2B5EF4-FFF2-40B4-BE49-F238E27FC236}">
                <a16:creationId xmlns:a16="http://schemas.microsoft.com/office/drawing/2014/main" id="{4085FD2B-0AE1-4C1C-B760-B8328F13E470}"/>
              </a:ext>
            </a:extLst>
          </p:cNvPr>
          <p:cNvSpPr>
            <a:spLocks noGrp="1"/>
          </p:cNvSpPr>
          <p:nvPr>
            <p:ph sz="quarter" idx="21" hasCustomPrompt="1"/>
          </p:nvPr>
        </p:nvSpPr>
        <p:spPr>
          <a:xfrm>
            <a:off x="6237633"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6" name="Picture 15">
            <a:extLst>
              <a:ext uri="{FF2B5EF4-FFF2-40B4-BE49-F238E27FC236}">
                <a16:creationId xmlns:a16="http://schemas.microsoft.com/office/drawing/2014/main" id="{AA75C9C0-8987-47C4-8A41-262EA4B11B45}"/>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127335133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_4 Img Collage_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9" name="Picture Placeholder 3">
            <a:extLst>
              <a:ext uri="{FF2B5EF4-FFF2-40B4-BE49-F238E27FC236}">
                <a16:creationId xmlns:a16="http://schemas.microsoft.com/office/drawing/2014/main" id="{5CA47C59-220C-4D4C-B4C9-867AB670FE6C}"/>
              </a:ext>
            </a:extLst>
          </p:cNvPr>
          <p:cNvSpPr>
            <a:spLocks noGrp="1"/>
          </p:cNvSpPr>
          <p:nvPr>
            <p:ph type="pic" sz="quarter" idx="13"/>
          </p:nvPr>
        </p:nvSpPr>
        <p:spPr>
          <a:xfrm>
            <a:off x="325834" y="1157898"/>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Picture Placeholder 3">
            <a:extLst>
              <a:ext uri="{FF2B5EF4-FFF2-40B4-BE49-F238E27FC236}">
                <a16:creationId xmlns:a16="http://schemas.microsoft.com/office/drawing/2014/main" id="{7FBD58E9-13E2-4430-BB74-4C327E2DC21B}"/>
              </a:ext>
            </a:extLst>
          </p:cNvPr>
          <p:cNvSpPr>
            <a:spLocks noGrp="1"/>
          </p:cNvSpPr>
          <p:nvPr>
            <p:ph type="pic" sz="quarter" idx="15"/>
          </p:nvPr>
        </p:nvSpPr>
        <p:spPr>
          <a:xfrm>
            <a:off x="2988621" y="1157898"/>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3" name="Picture Placeholder 3">
            <a:extLst>
              <a:ext uri="{FF2B5EF4-FFF2-40B4-BE49-F238E27FC236}">
                <a16:creationId xmlns:a16="http://schemas.microsoft.com/office/drawing/2014/main" id="{22554A0B-D560-4DEB-A455-FE92CEB18143}"/>
              </a:ext>
            </a:extLst>
          </p:cNvPr>
          <p:cNvSpPr>
            <a:spLocks noGrp="1"/>
          </p:cNvSpPr>
          <p:nvPr>
            <p:ph type="pic" sz="quarter" idx="17"/>
          </p:nvPr>
        </p:nvSpPr>
        <p:spPr>
          <a:xfrm>
            <a:off x="325834" y="3738277"/>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2" name="Picture Placeholder 3">
            <a:extLst>
              <a:ext uri="{FF2B5EF4-FFF2-40B4-BE49-F238E27FC236}">
                <a16:creationId xmlns:a16="http://schemas.microsoft.com/office/drawing/2014/main" id="{793D9C21-F06D-4A52-BEE1-796FF27B765D}"/>
              </a:ext>
            </a:extLst>
          </p:cNvPr>
          <p:cNvSpPr>
            <a:spLocks noGrp="1"/>
          </p:cNvSpPr>
          <p:nvPr>
            <p:ph type="pic" sz="quarter" idx="16"/>
          </p:nvPr>
        </p:nvSpPr>
        <p:spPr>
          <a:xfrm>
            <a:off x="4611051" y="3738277"/>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5" name="Content Placeholder 3">
            <a:extLst>
              <a:ext uri="{FF2B5EF4-FFF2-40B4-BE49-F238E27FC236}">
                <a16:creationId xmlns:a16="http://schemas.microsoft.com/office/drawing/2014/main" id="{4EC386EE-C2BB-43BC-8F31-2AF5D77F47C2}"/>
              </a:ext>
              <a:ext uri="{C183D7F6-B498-43B3-948B-1728B52AA6E4}">
                <adec:decorative xmlns:adec="http://schemas.microsoft.com/office/drawing/2017/decorative" val="0"/>
              </a:ext>
            </a:extLst>
          </p:cNvPr>
          <p:cNvSpPr>
            <a:spLocks noGrp="1"/>
          </p:cNvSpPr>
          <p:nvPr>
            <p:ph sz="quarter" idx="18" hasCustomPrompt="1"/>
          </p:nvPr>
        </p:nvSpPr>
        <p:spPr>
          <a:xfrm>
            <a:off x="7264784" y="1158403"/>
            <a:ext cx="4622415"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6" name="Picture 15">
            <a:extLst>
              <a:ext uri="{FF2B5EF4-FFF2-40B4-BE49-F238E27FC236}">
                <a16:creationId xmlns:a16="http://schemas.microsoft.com/office/drawing/2014/main" id="{452A9593-7C3A-4A52-AA60-5F47C0004CE8}"/>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1857931144"/>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236">
          <p15:clr>
            <a:srgbClr val="FBAE40"/>
          </p15:clr>
        </p15:guide>
        <p15:guide id="10" orient="horz" pos="235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_Full Page Image Coll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4" name="Picture Placeholder 3">
            <a:extLst>
              <a:ext uri="{FF2B5EF4-FFF2-40B4-BE49-F238E27FC236}">
                <a16:creationId xmlns:a16="http://schemas.microsoft.com/office/drawing/2014/main" id="{41EBFB52-47B2-44CB-B9B5-C8C4D2F2AF23}"/>
              </a:ext>
            </a:extLst>
          </p:cNvPr>
          <p:cNvSpPr>
            <a:spLocks noGrp="1"/>
          </p:cNvSpPr>
          <p:nvPr>
            <p:ph type="pic" sz="quarter" idx="13"/>
          </p:nvPr>
        </p:nvSpPr>
        <p:spPr>
          <a:xfrm>
            <a:off x="325833" y="1167730"/>
            <a:ext cx="242961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5" name="Picture Placeholder 3">
            <a:extLst>
              <a:ext uri="{FF2B5EF4-FFF2-40B4-BE49-F238E27FC236}">
                <a16:creationId xmlns:a16="http://schemas.microsoft.com/office/drawing/2014/main" id="{0772F182-62BF-4CD4-AFAB-DD3986E2570A}"/>
              </a:ext>
            </a:extLst>
          </p:cNvPr>
          <p:cNvSpPr>
            <a:spLocks noGrp="1"/>
          </p:cNvSpPr>
          <p:nvPr>
            <p:ph type="pic" sz="quarter" idx="15"/>
          </p:nvPr>
        </p:nvSpPr>
        <p:spPr>
          <a:xfrm>
            <a:off x="2988620" y="1157898"/>
            <a:ext cx="405204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8" name="Picture Placeholder 3">
            <a:extLst>
              <a:ext uri="{FF2B5EF4-FFF2-40B4-BE49-F238E27FC236}">
                <a16:creationId xmlns:a16="http://schemas.microsoft.com/office/drawing/2014/main" id="{CDFD8E56-6E37-43C9-8D07-9658BFA53A71}"/>
              </a:ext>
            </a:extLst>
          </p:cNvPr>
          <p:cNvSpPr>
            <a:spLocks noGrp="1"/>
          </p:cNvSpPr>
          <p:nvPr>
            <p:ph type="pic" sz="quarter" idx="18"/>
          </p:nvPr>
        </p:nvSpPr>
        <p:spPr>
          <a:xfrm>
            <a:off x="7264785" y="1157898"/>
            <a:ext cx="4622415"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7" name="Picture Placeholder 3">
            <a:extLst>
              <a:ext uri="{FF2B5EF4-FFF2-40B4-BE49-F238E27FC236}">
                <a16:creationId xmlns:a16="http://schemas.microsoft.com/office/drawing/2014/main" id="{F90C7393-C78B-48EB-AC56-F592B5062718}"/>
              </a:ext>
            </a:extLst>
          </p:cNvPr>
          <p:cNvSpPr>
            <a:spLocks noGrp="1"/>
          </p:cNvSpPr>
          <p:nvPr>
            <p:ph type="pic" sz="quarter" idx="17"/>
          </p:nvPr>
        </p:nvSpPr>
        <p:spPr>
          <a:xfrm>
            <a:off x="325833" y="3733800"/>
            <a:ext cx="405204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6" name="Picture Placeholder 3">
            <a:extLst>
              <a:ext uri="{FF2B5EF4-FFF2-40B4-BE49-F238E27FC236}">
                <a16:creationId xmlns:a16="http://schemas.microsoft.com/office/drawing/2014/main" id="{2A64CEAF-F72A-4665-A1E7-EE72A6BE8FF2}"/>
              </a:ext>
            </a:extLst>
          </p:cNvPr>
          <p:cNvSpPr>
            <a:spLocks noGrp="1"/>
          </p:cNvSpPr>
          <p:nvPr>
            <p:ph type="pic" sz="quarter" idx="16"/>
          </p:nvPr>
        </p:nvSpPr>
        <p:spPr>
          <a:xfrm>
            <a:off x="4611050" y="3733800"/>
            <a:ext cx="242961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9" name="Picture Placeholder 3">
            <a:extLst>
              <a:ext uri="{FF2B5EF4-FFF2-40B4-BE49-F238E27FC236}">
                <a16:creationId xmlns:a16="http://schemas.microsoft.com/office/drawing/2014/main" id="{E8BF7EBF-D330-4550-AA20-B874337DB116}"/>
              </a:ext>
            </a:extLst>
          </p:cNvPr>
          <p:cNvSpPr>
            <a:spLocks noGrp="1"/>
          </p:cNvSpPr>
          <p:nvPr>
            <p:ph type="pic" sz="quarter" idx="19"/>
          </p:nvPr>
        </p:nvSpPr>
        <p:spPr>
          <a:xfrm>
            <a:off x="7264784" y="3733800"/>
            <a:ext cx="4622415"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20" name="Picture 19">
            <a:extLst>
              <a:ext uri="{FF2B5EF4-FFF2-40B4-BE49-F238E27FC236}">
                <a16:creationId xmlns:a16="http://schemas.microsoft.com/office/drawing/2014/main" id="{0BFE2009-7C35-4D13-BE9D-2299E3CEAB38}"/>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250897427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352">
          <p15:clr>
            <a:srgbClr val="FBAE40"/>
          </p15:clr>
        </p15:guide>
        <p15:guide id="10" orient="horz" pos="22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_2/3 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25" name="Content Placeholder 3">
            <a:extLst>
              <a:ext uri="{FF2B5EF4-FFF2-40B4-BE49-F238E27FC236}">
                <a16:creationId xmlns:a16="http://schemas.microsoft.com/office/drawing/2014/main" id="{24C93AA4-914B-45B2-8818-F28671B740D9}"/>
              </a:ext>
            </a:extLst>
          </p:cNvPr>
          <p:cNvSpPr>
            <a:spLocks noGrp="1"/>
          </p:cNvSpPr>
          <p:nvPr>
            <p:ph sz="quarter" idx="19" hasCustomPrompt="1"/>
          </p:nvPr>
        </p:nvSpPr>
        <p:spPr>
          <a:xfrm>
            <a:off x="325439" y="1149350"/>
            <a:ext cx="7544032"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15184" y="1157898"/>
            <a:ext cx="3772016" cy="4971439"/>
          </a:xfrm>
          <a:prstGeom prst="rect">
            <a:avLst/>
          </a:prstGeom>
        </p:spPr>
        <p:txBody>
          <a:bodyPr tIns="0" bIns="0"/>
          <a:lstStyle>
            <a:lvl1pPr>
              <a:defRPr lang="en-US" sz="1600" kern="1200" baseline="0" dirty="0">
                <a:solidFill>
                  <a:schemeClr val="accent1"/>
                </a:solidFill>
                <a:latin typeface="+mn-lt"/>
                <a:ea typeface="+mn-ea"/>
                <a:cs typeface="+mn-cs"/>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0" name="Picture 9">
            <a:extLst>
              <a:ext uri="{FF2B5EF4-FFF2-40B4-BE49-F238E27FC236}">
                <a16:creationId xmlns:a16="http://schemas.microsoft.com/office/drawing/2014/main" id="{0C29F2FC-1A3F-42B3-94A7-C76946918B2A}"/>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401626085"/>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11561762"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2" name="Picture 11">
            <a:extLst>
              <a:ext uri="{FF2B5EF4-FFF2-40B4-BE49-F238E27FC236}">
                <a16:creationId xmlns:a16="http://schemas.microsoft.com/office/drawing/2014/main" id="{93B95589-AC77-4F42-AFC2-64F23DBA4170}"/>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304760955"/>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AE3215-674D-43AA-8ADB-837DB50EEB1C}"/>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3" name="Footer Placeholder 2">
            <a:extLst>
              <a:ext uri="{FF2B5EF4-FFF2-40B4-BE49-F238E27FC236}">
                <a16:creationId xmlns:a16="http://schemas.microsoft.com/office/drawing/2014/main" id="{57D8E898-2EEF-4366-ADD8-5C7A02FC9A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BC6CDF-67FB-456B-87E0-943903E807CB}"/>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954846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7544033"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11" name="Text Placeholder 8">
            <a:extLst>
              <a:ext uri="{FF2B5EF4-FFF2-40B4-BE49-F238E27FC236}">
                <a16:creationId xmlns:a16="http://schemas.microsoft.com/office/drawing/2014/main" id="{0078D08B-4AC0-413A-8D64-84876BCF693E}"/>
              </a:ext>
            </a:extLst>
          </p:cNvPr>
          <p:cNvSpPr>
            <a:spLocks noGrp="1"/>
          </p:cNvSpPr>
          <p:nvPr>
            <p:ph type="body" sz="quarter" idx="20" hasCustomPrompt="1"/>
          </p:nvPr>
        </p:nvSpPr>
        <p:spPr>
          <a:xfrm>
            <a:off x="8106131" y="1158403"/>
            <a:ext cx="378106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3" name="Picture 12">
            <a:extLst>
              <a:ext uri="{FF2B5EF4-FFF2-40B4-BE49-F238E27FC236}">
                <a16:creationId xmlns:a16="http://schemas.microsoft.com/office/drawing/2014/main" id="{1F375D18-1A6C-44EE-8328-FCB7ADDC3488}"/>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131917952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_Half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4" name="Content Placeholder 3">
            <a:extLst>
              <a:ext uri="{FF2B5EF4-FFF2-40B4-BE49-F238E27FC236}">
                <a16:creationId xmlns:a16="http://schemas.microsoft.com/office/drawing/2014/main" id="{B10A3255-96BA-4D60-BF32-DF5A0CF4AE4F}"/>
              </a:ext>
            </a:extLst>
          </p:cNvPr>
          <p:cNvSpPr>
            <a:spLocks noGrp="1"/>
          </p:cNvSpPr>
          <p:nvPr>
            <p:ph sz="quarter" idx="19" hasCustomPrompt="1"/>
          </p:nvPr>
        </p:nvSpPr>
        <p:spPr>
          <a:xfrm>
            <a:off x="325439" y="1149350"/>
            <a:ext cx="5595527"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Text Placeholder 8">
            <a:extLst>
              <a:ext uri="{FF2B5EF4-FFF2-40B4-BE49-F238E27FC236}">
                <a16:creationId xmlns:a16="http://schemas.microsoft.com/office/drawing/2014/main" id="{0E00FE3C-6612-402C-B97E-100F9A45454F}"/>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dirty="0"/>
              <a:t>Image label (Locations)</a:t>
            </a:r>
            <a:endParaRPr lang="en-US" dirty="0"/>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385677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4879818" y="6308939"/>
            <a:ext cx="1041148" cy="403111"/>
          </a:xfrm>
          <a:prstGeom prst="rect">
            <a:avLst/>
          </a:prstGeom>
        </p:spPr>
      </p:pic>
      <p:pic>
        <p:nvPicPr>
          <p:cNvPr id="15" name="Picture 14">
            <a:extLst>
              <a:ext uri="{FF2B5EF4-FFF2-40B4-BE49-F238E27FC236}">
                <a16:creationId xmlns:a16="http://schemas.microsoft.com/office/drawing/2014/main" id="{2A55E8BA-A7CB-4BFB-986B-78D295AF0C99}"/>
              </a:ext>
            </a:extLst>
          </p:cNvPr>
          <p:cNvPicPr>
            <a:picLocks noChangeAspect="1"/>
          </p:cNvPicPr>
          <p:nvPr userDrawn="1"/>
        </p:nvPicPr>
        <p:blipFill>
          <a:blip r:embed="rId3"/>
          <a:stretch>
            <a:fillRect/>
          </a:stretch>
        </p:blipFill>
        <p:spPr>
          <a:xfrm>
            <a:off x="3956113" y="6346287"/>
            <a:ext cx="759496" cy="303271"/>
          </a:xfrm>
          <a:prstGeom prst="rect">
            <a:avLst/>
          </a:prstGeom>
        </p:spPr>
      </p:pic>
    </p:spTree>
    <p:extLst>
      <p:ext uri="{BB962C8B-B14F-4D97-AF65-F5344CB8AC3E}">
        <p14:creationId xmlns:p14="http://schemas.microsoft.com/office/powerpoint/2010/main" val="5918136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_HalfPag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2" name="Text Placeholder 8">
            <a:extLst>
              <a:ext uri="{FF2B5EF4-FFF2-40B4-BE49-F238E27FC236}">
                <a16:creationId xmlns:a16="http://schemas.microsoft.com/office/drawing/2014/main" id="{2B75052F-0636-4932-8F2E-F2F81FDD5A13}"/>
              </a:ext>
            </a:extLst>
          </p:cNvPr>
          <p:cNvSpPr>
            <a:spLocks noGrp="1"/>
          </p:cNvSpPr>
          <p:nvPr>
            <p:ph type="body" sz="quarter" idx="19" hasCustomPrompt="1"/>
          </p:nvPr>
        </p:nvSpPr>
        <p:spPr>
          <a:xfrm>
            <a:off x="325438" y="1149350"/>
            <a:ext cx="559060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4" name="Content Placeholder 3">
            <a:extLst>
              <a:ext uri="{FF2B5EF4-FFF2-40B4-BE49-F238E27FC236}">
                <a16:creationId xmlns:a16="http://schemas.microsoft.com/office/drawing/2014/main" id="{F990E6F4-5BA5-461C-98F8-2FA662FC386F}"/>
              </a:ext>
            </a:extLst>
          </p:cNvPr>
          <p:cNvSpPr>
            <a:spLocks noGrp="1"/>
          </p:cNvSpPr>
          <p:nvPr>
            <p:ph sz="quarter" idx="20" hasCustomPrompt="1"/>
          </p:nvPr>
        </p:nvSpPr>
        <p:spPr>
          <a:xfrm>
            <a:off x="325439" y="1692998"/>
            <a:ext cx="5595527" cy="44363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Text Placeholder 8">
            <a:extLst>
              <a:ext uri="{FF2B5EF4-FFF2-40B4-BE49-F238E27FC236}">
                <a16:creationId xmlns:a16="http://schemas.microsoft.com/office/drawing/2014/main" id="{66FC4C66-5FFB-40F0-AC3F-B1D1D04E119C}"/>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dirty="0"/>
              <a:t>Image label (Locations)</a:t>
            </a:r>
            <a:endParaRPr lang="en-US" dirty="0"/>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385677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4879818" y="6308939"/>
            <a:ext cx="1041148" cy="403111"/>
          </a:xfrm>
          <a:prstGeom prst="rect">
            <a:avLst/>
          </a:prstGeom>
        </p:spPr>
      </p:pic>
      <p:pic>
        <p:nvPicPr>
          <p:cNvPr id="16" name="Picture 15">
            <a:extLst>
              <a:ext uri="{FF2B5EF4-FFF2-40B4-BE49-F238E27FC236}">
                <a16:creationId xmlns:a16="http://schemas.microsoft.com/office/drawing/2014/main" id="{97CD1B0D-03E8-4090-9AD7-ED398987340D}"/>
              </a:ext>
            </a:extLst>
          </p:cNvPr>
          <p:cNvPicPr>
            <a:picLocks noChangeAspect="1"/>
          </p:cNvPicPr>
          <p:nvPr userDrawn="1"/>
        </p:nvPicPr>
        <p:blipFill>
          <a:blip r:embed="rId3"/>
          <a:stretch>
            <a:fillRect/>
          </a:stretch>
        </p:blipFill>
        <p:spPr>
          <a:xfrm>
            <a:off x="3956113" y="6346287"/>
            <a:ext cx="759496" cy="303271"/>
          </a:xfrm>
          <a:prstGeom prst="rect">
            <a:avLst/>
          </a:prstGeom>
        </p:spPr>
      </p:pic>
    </p:spTree>
    <p:extLst>
      <p:ext uri="{BB962C8B-B14F-4D97-AF65-F5344CB8AC3E}">
        <p14:creationId xmlns:p14="http://schemas.microsoft.com/office/powerpoint/2010/main" val="414240916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_Video Slid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162739"/>
            <a:ext cx="11563200" cy="4971600"/>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2" name="Picture 11">
            <a:extLst>
              <a:ext uri="{FF2B5EF4-FFF2-40B4-BE49-F238E27FC236}">
                <a16:creationId xmlns:a16="http://schemas.microsoft.com/office/drawing/2014/main" id="{3FEAEDF5-7797-432C-AEE0-576C0D97B82B}"/>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388321445"/>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_Video Slid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1" name="Content Placeholder 3">
            <a:extLst>
              <a:ext uri="{FF2B5EF4-FFF2-40B4-BE49-F238E27FC236}">
                <a16:creationId xmlns:a16="http://schemas.microsoft.com/office/drawing/2014/main" id="{C8B8085A-D291-4463-8D01-7FA09C7E8216}"/>
              </a:ext>
            </a:extLst>
          </p:cNvPr>
          <p:cNvSpPr>
            <a:spLocks noGrp="1"/>
          </p:cNvSpPr>
          <p:nvPr>
            <p:ph sz="quarter" idx="16"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674891"/>
            <a:ext cx="11563200" cy="4459448"/>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9813956"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2" name="Picture 11">
            <a:extLst>
              <a:ext uri="{FF2B5EF4-FFF2-40B4-BE49-F238E27FC236}">
                <a16:creationId xmlns:a16="http://schemas.microsoft.com/office/drawing/2014/main" id="{1D4FBA8F-7097-4B55-B90E-6E66FF01D7B8}"/>
              </a:ext>
            </a:extLst>
          </p:cNvPr>
          <p:cNvPicPr>
            <a:picLocks noChangeAspect="1"/>
          </p:cNvPicPr>
          <p:nvPr userDrawn="1"/>
        </p:nvPicPr>
        <p:blipFill>
          <a:blip r:embed="rId3"/>
          <a:stretch>
            <a:fillRect/>
          </a:stretch>
        </p:blipFill>
        <p:spPr>
          <a:xfrm>
            <a:off x="9913293" y="6337409"/>
            <a:ext cx="759496" cy="303271"/>
          </a:xfrm>
          <a:prstGeom prst="rect">
            <a:avLst/>
          </a:prstGeom>
        </p:spPr>
      </p:pic>
    </p:spTree>
    <p:extLst>
      <p:ext uri="{BB962C8B-B14F-4D97-AF65-F5344CB8AC3E}">
        <p14:creationId xmlns:p14="http://schemas.microsoft.com/office/powerpoint/2010/main" val="139634740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E0D-3723-DB46-AD2B-3118B2035D3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BF88177E-EC12-6B45-B699-5FC992660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a:extLst>
              <a:ext uri="{FF2B5EF4-FFF2-40B4-BE49-F238E27FC236}">
                <a16:creationId xmlns:a16="http://schemas.microsoft.com/office/drawing/2014/main" id="{4A6E95E6-7177-094D-89F1-1BB374C748A7}"/>
              </a:ext>
              <a:ext uri="{C183D7F6-B498-43B3-948B-1728B52AA6E4}">
                <adec:decorative xmlns:adec="http://schemas.microsoft.com/office/drawing/2017/decorative" val="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92752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3523-DB5A-EB45-868A-FF9695C5592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311E57-8DA1-A846-8863-F2C271F60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054C57-823D-6948-BABD-AAEF6DEC25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D195DBD-B0AC-074E-A729-966A6FACA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A16180-2DF4-774C-ADDA-C5B4FF2EE9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9828AF-F08A-7E4F-989C-D37ADD16E8B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9E608C9-3CBA-D44C-8999-0EACD76D50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623183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Content_Open page_Sub_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1031358" y="394571"/>
            <a:ext cx="10855841"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Content Placeholder 3">
            <a:extLst>
              <a:ext uri="{FF2B5EF4-FFF2-40B4-BE49-F238E27FC236}">
                <a16:creationId xmlns:a16="http://schemas.microsoft.com/office/drawing/2014/main" id="{1FEA8EB3-AEAF-43ED-A733-0838A3E6CDBA}"/>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683866"/>
            <a:ext cx="11561761" cy="446357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pic>
        <p:nvPicPr>
          <p:cNvPr id="3" name="Picture 2" descr="VB Logo">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36998" y="6308939"/>
            <a:ext cx="1041148" cy="403111"/>
          </a:xfrm>
          <a:prstGeom prst="rect">
            <a:avLst/>
          </a:prstGeom>
        </p:spPr>
      </p:pic>
      <p:pic>
        <p:nvPicPr>
          <p:cNvPr id="11" name="Picture 10">
            <a:extLst>
              <a:ext uri="{FF2B5EF4-FFF2-40B4-BE49-F238E27FC236}">
                <a16:creationId xmlns:a16="http://schemas.microsoft.com/office/drawing/2014/main" id="{F051F6A0-14B1-42C7-A183-74373147E330}"/>
              </a:ext>
            </a:extLst>
          </p:cNvPr>
          <p:cNvPicPr>
            <a:picLocks noChangeAspect="1"/>
          </p:cNvPicPr>
          <p:nvPr userDrawn="1"/>
        </p:nvPicPr>
        <p:blipFill>
          <a:blip r:embed="rId3"/>
          <a:stretch>
            <a:fillRect/>
          </a:stretch>
        </p:blipFill>
        <p:spPr>
          <a:xfrm>
            <a:off x="9997059" y="6347348"/>
            <a:ext cx="759496" cy="303271"/>
          </a:xfrm>
          <a:prstGeom prst="rect">
            <a:avLst/>
          </a:prstGeom>
        </p:spPr>
      </p:pic>
      <p:sp>
        <p:nvSpPr>
          <p:cNvPr id="6" name="Footer Placeholder 5">
            <a:extLst>
              <a:ext uri="{FF2B5EF4-FFF2-40B4-BE49-F238E27FC236}">
                <a16:creationId xmlns:a16="http://schemas.microsoft.com/office/drawing/2014/main" id="{EC8AD873-5445-46B1-9917-B1B12E2630CA}"/>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E41F1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3962290"/>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DA4C-8946-5E4B-8D67-D65C36BB53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73E01C-0FC4-BF4D-825C-B3AC8F5A0E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2A6A39-4587-AE49-B4FF-51C7AF859B6E}"/>
              </a:ext>
            </a:extLst>
          </p:cNvPr>
          <p:cNvSpPr>
            <a:spLocks noGrp="1"/>
          </p:cNvSpPr>
          <p:nvPr>
            <p:ph type="dt" sz="half" idx="10"/>
          </p:nvPr>
        </p:nvSpPr>
        <p:spPr/>
        <p:txBody>
          <a:bodyPr/>
          <a:lstStyle/>
          <a:p>
            <a:fld id="{9BCD86E4-63E0-F740-A65D-19FA676B1081}" type="datetimeFigureOut">
              <a:rPr lang="en-US" smtClean="0"/>
              <a:t>9/29/2022</a:t>
            </a:fld>
            <a:endParaRPr lang="en-US"/>
          </a:p>
        </p:txBody>
      </p:sp>
      <p:sp>
        <p:nvSpPr>
          <p:cNvPr id="6" name="Slide Number Placeholder 5">
            <a:extLst>
              <a:ext uri="{FF2B5EF4-FFF2-40B4-BE49-F238E27FC236}">
                <a16:creationId xmlns:a16="http://schemas.microsoft.com/office/drawing/2014/main" id="{14AB001E-F7D5-FC45-8265-4B243EE4E7B7}"/>
              </a:ext>
            </a:extLst>
          </p:cNvPr>
          <p:cNvSpPr>
            <a:spLocks noGrp="1"/>
          </p:cNvSpPr>
          <p:nvPr>
            <p:ph type="sldNum" sz="quarter" idx="12"/>
          </p:nvPr>
        </p:nvSpPr>
        <p:spPr/>
        <p:txBody>
          <a:bodyPr/>
          <a:lstStyle/>
          <a:p>
            <a:fld id="{11E70006-CDA3-E044-BEF7-40A57D243F45}" type="slidenum">
              <a:rPr lang="en-US" smtClean="0"/>
              <a:t>‹#›</a:t>
            </a:fld>
            <a:endParaRPr lang="en-US"/>
          </a:p>
        </p:txBody>
      </p:sp>
      <p:sp>
        <p:nvSpPr>
          <p:cNvPr id="5" name="Footer Placeholder 4">
            <a:extLst>
              <a:ext uri="{FF2B5EF4-FFF2-40B4-BE49-F238E27FC236}">
                <a16:creationId xmlns:a16="http://schemas.microsoft.com/office/drawing/2014/main" id="{F56C540F-8BFF-8544-84A9-B227FF5DFFAA}"/>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980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A39B-C21A-45AD-9096-9A547DCD7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C4ED7F-C62B-44B9-93EB-339693B62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6A7239-CF94-44DC-9236-11387A92F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4F05E3-A70B-46B3-8333-E1A67710977F}"/>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6" name="Footer Placeholder 5">
            <a:extLst>
              <a:ext uri="{FF2B5EF4-FFF2-40B4-BE49-F238E27FC236}">
                <a16:creationId xmlns:a16="http://schemas.microsoft.com/office/drawing/2014/main" id="{26A4D509-C24B-43B4-804F-E2969B971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B56DE8-0762-4014-BBD5-C5C0617D8FDA}"/>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210495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D5F8-18A0-405B-A28E-BAB0349F9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737C96-2FFF-4107-9F04-5B175C9BD1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2F0F9A-AFDD-4A13-A554-EF1159040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610F41-F0D1-49B1-9805-E19DD2CBBB21}"/>
              </a:ext>
            </a:extLst>
          </p:cNvPr>
          <p:cNvSpPr>
            <a:spLocks noGrp="1"/>
          </p:cNvSpPr>
          <p:nvPr>
            <p:ph type="dt" sz="half" idx="10"/>
          </p:nvPr>
        </p:nvSpPr>
        <p:spPr/>
        <p:txBody>
          <a:bodyPr/>
          <a:lstStyle/>
          <a:p>
            <a:fld id="{B3084CE9-69F8-470D-809F-EB294B5B97A9}" type="datetimeFigureOut">
              <a:rPr lang="en-GB" smtClean="0"/>
              <a:t>29/09/2022</a:t>
            </a:fld>
            <a:endParaRPr lang="en-GB"/>
          </a:p>
        </p:txBody>
      </p:sp>
      <p:sp>
        <p:nvSpPr>
          <p:cNvPr id="6" name="Footer Placeholder 5">
            <a:extLst>
              <a:ext uri="{FF2B5EF4-FFF2-40B4-BE49-F238E27FC236}">
                <a16:creationId xmlns:a16="http://schemas.microsoft.com/office/drawing/2014/main" id="{7210DA7D-A9FC-4D4C-9114-3C7190F929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A99E0B-6AD4-4BFC-87AD-0490F15855A9}"/>
              </a:ext>
            </a:extLst>
          </p:cNvPr>
          <p:cNvSpPr>
            <a:spLocks noGrp="1"/>
          </p:cNvSpPr>
          <p:nvPr>
            <p:ph type="sldNum" sz="quarter" idx="12"/>
          </p:nvPr>
        </p:nvSpPr>
        <p:spPr/>
        <p:txBody>
          <a:bodyPr/>
          <a:lstStyle/>
          <a:p>
            <a:fld id="{7BEBD4E3-DE88-42A8-97B9-190EE4F10A65}" type="slidenum">
              <a:rPr lang="en-GB" smtClean="0"/>
              <a:t>‹#›</a:t>
            </a:fld>
            <a:endParaRPr lang="en-GB"/>
          </a:p>
        </p:txBody>
      </p:sp>
    </p:spTree>
    <p:extLst>
      <p:ext uri="{BB962C8B-B14F-4D97-AF65-F5344CB8AC3E}">
        <p14:creationId xmlns:p14="http://schemas.microsoft.com/office/powerpoint/2010/main" val="274727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theme" Target="../theme/theme3.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A522D0-C832-4EF1-B4C5-1687AF22A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989296-E6F1-4577-9A22-92CE1BA7D4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DB9B76-785A-43CF-9B18-9830763AB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84CE9-69F8-470D-809F-EB294B5B97A9}" type="datetimeFigureOut">
              <a:rPr lang="en-GB" smtClean="0"/>
              <a:t>29/09/2022</a:t>
            </a:fld>
            <a:endParaRPr lang="en-GB"/>
          </a:p>
        </p:txBody>
      </p:sp>
      <p:sp>
        <p:nvSpPr>
          <p:cNvPr id="5" name="Footer Placeholder 4">
            <a:extLst>
              <a:ext uri="{FF2B5EF4-FFF2-40B4-BE49-F238E27FC236}">
                <a16:creationId xmlns:a16="http://schemas.microsoft.com/office/drawing/2014/main" id="{56E80854-44DE-4E03-A0D4-639D25F44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40485B-8E31-4B71-B071-ECF5C6D12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BD4E3-DE88-42A8-97B9-190EE4F10A65}" type="slidenum">
              <a:rPr lang="en-GB" smtClean="0"/>
              <a:t>‹#›</a:t>
            </a:fld>
            <a:endParaRPr lang="en-GB"/>
          </a:p>
        </p:txBody>
      </p:sp>
    </p:spTree>
    <p:extLst>
      <p:ext uri="{BB962C8B-B14F-4D97-AF65-F5344CB8AC3E}">
        <p14:creationId xmlns:p14="http://schemas.microsoft.com/office/powerpoint/2010/main" val="150888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4BDC19B-E4DC-4FBA-A93E-A7BCABBC19B4}"/>
              </a:ext>
              <a:ext uri="{C183D7F6-B498-43B3-948B-1728B52AA6E4}">
                <adec:decorative xmlns:adec="http://schemas.microsoft.com/office/drawing/2017/decorative" val="1"/>
              </a:ext>
            </a:extLst>
          </p:cNvPr>
          <p:cNvSpPr>
            <a:spLocks noGrp="1"/>
          </p:cNvSpPr>
          <p:nvPr>
            <p:ph type="ftr" sz="quarter" idx="3"/>
          </p:nvPr>
        </p:nvSpPr>
        <p:spPr>
          <a:xfrm>
            <a:off x="0" y="394570"/>
            <a:ext cx="651353" cy="519830"/>
          </a:xfrm>
          <a:prstGeom prst="rect">
            <a:avLst/>
          </a:prstGeom>
          <a:solidFill>
            <a:srgbClr val="E41F18"/>
          </a:solidFill>
        </p:spPr>
        <p:txBody>
          <a:bodyPr vert="horz" lIns="91440" tIns="45720" rIns="91440" bIns="45720" rtlCol="0" anchor="ctr"/>
          <a:lstStyle>
            <a:lvl1pPr algn="ctr">
              <a:defRPr sz="1200">
                <a:solidFill>
                  <a:srgbClr val="E41F18"/>
                </a:solidFill>
              </a:defRPr>
            </a:lvl1pPr>
          </a:lstStyle>
          <a:p>
            <a:endParaRPr lang="en-GB" dirty="0"/>
          </a:p>
        </p:txBody>
      </p:sp>
      <p:sp>
        <p:nvSpPr>
          <p:cNvPr id="2" name="Title Placeholder 1">
            <a:extLst>
              <a:ext uri="{FF2B5EF4-FFF2-40B4-BE49-F238E27FC236}">
                <a16:creationId xmlns:a16="http://schemas.microsoft.com/office/drawing/2014/main" id="{F623CCCC-FD15-491B-B91D-4392C3136A73}"/>
              </a:ext>
            </a:extLst>
          </p:cNvPr>
          <p:cNvSpPr>
            <a:spLocks noGrp="1"/>
          </p:cNvSpPr>
          <p:nvPr>
            <p:ph type="title"/>
          </p:nvPr>
        </p:nvSpPr>
        <p:spPr>
          <a:xfrm>
            <a:off x="905253" y="365125"/>
            <a:ext cx="10961307" cy="5492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FBACBB8-06FE-4347-A218-326404308A75}"/>
              </a:ext>
            </a:extLst>
          </p:cNvPr>
          <p:cNvSpPr>
            <a:spLocks noGrp="1"/>
          </p:cNvSpPr>
          <p:nvPr>
            <p:ph type="body" idx="1"/>
          </p:nvPr>
        </p:nvSpPr>
        <p:spPr>
          <a:xfrm>
            <a:off x="325439" y="1157898"/>
            <a:ext cx="11541122" cy="5019065"/>
          </a:xfrm>
          <a:prstGeom prst="rect">
            <a:avLst/>
          </a:prstGeom>
        </p:spPr>
        <p:txBody>
          <a:bodyPr tIns="0" bIns="0"/>
          <a:lstStyle/>
          <a:p>
            <a:pPr marL="0" lvl="0" indent="0">
              <a:lnSpc>
                <a:spcPct val="100000"/>
              </a:lnSpc>
              <a:spcBef>
                <a:spcPts val="0"/>
              </a:spcBef>
              <a:spcAft>
                <a:spcPts val="600"/>
              </a:spcAft>
              <a:buClr>
                <a:srgbClr val="E41F18"/>
              </a:buClr>
              <a:buNone/>
            </a:pPr>
            <a:r>
              <a:rPr lang="en-US" dirty="0"/>
              <a:t>Click to edit Master text styles</a:t>
            </a:r>
          </a:p>
          <a:p>
            <a:pPr marL="271463" lvl="1" indent="-271463">
              <a:lnSpc>
                <a:spcPct val="100000"/>
              </a:lnSpc>
              <a:spcBef>
                <a:spcPts val="0"/>
              </a:spcBef>
              <a:spcAft>
                <a:spcPts val="600"/>
              </a:spcAft>
              <a:buClr>
                <a:srgbClr val="E41F18"/>
              </a:buClr>
            </a:pPr>
            <a:r>
              <a:rPr lang="en-US" dirty="0"/>
              <a:t>Second level</a:t>
            </a:r>
          </a:p>
          <a:p>
            <a:pPr marL="533400" lvl="2" indent="-261938">
              <a:lnSpc>
                <a:spcPct val="100000"/>
              </a:lnSpc>
              <a:spcBef>
                <a:spcPts val="0"/>
              </a:spcBef>
              <a:spcAft>
                <a:spcPts val="600"/>
              </a:spcAft>
              <a:buClr>
                <a:srgbClr val="E41F18"/>
              </a:buClr>
            </a:pPr>
            <a:r>
              <a:rPr lang="en-US" dirty="0"/>
              <a:t>Third level</a:t>
            </a:r>
          </a:p>
          <a:p>
            <a:pPr marL="806450" lvl="3" indent="-273050">
              <a:lnSpc>
                <a:spcPct val="100000"/>
              </a:lnSpc>
              <a:spcBef>
                <a:spcPts val="0"/>
              </a:spcBef>
              <a:spcAft>
                <a:spcPts val="600"/>
              </a:spcAft>
              <a:buClr>
                <a:srgbClr val="E41F18"/>
              </a:buClr>
            </a:pPr>
            <a:r>
              <a:rPr lang="en-US" dirty="0"/>
              <a:t>Fourth level</a:t>
            </a:r>
          </a:p>
        </p:txBody>
      </p:sp>
    </p:spTree>
    <p:extLst>
      <p:ext uri="{BB962C8B-B14F-4D97-AF65-F5344CB8AC3E}">
        <p14:creationId xmlns:p14="http://schemas.microsoft.com/office/powerpoint/2010/main" val="3464306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sldNum="0" hdr="0" ftr="0"/>
  <p:txStyles>
    <p:titleStyle>
      <a:lvl1pPr algn="l" defTabSz="914400" rtl="0" eaLnBrk="1" latinLnBrk="0" hangingPunct="1">
        <a:lnSpc>
          <a:spcPct val="90000"/>
        </a:lnSpc>
        <a:spcBef>
          <a:spcPct val="0"/>
        </a:spcBef>
        <a:buNone/>
        <a:defRPr lang="en-GB" sz="3200" kern="1200" cap="none" baseline="0" dirty="0">
          <a:solidFill>
            <a:schemeClr val="accent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4BDC19B-E4DC-4FBA-A93E-A7BCABBC19B4}"/>
              </a:ext>
              <a:ext uri="{C183D7F6-B498-43B3-948B-1728B52AA6E4}">
                <adec:decorative xmlns:adec="http://schemas.microsoft.com/office/drawing/2017/decorative" val="1"/>
              </a:ext>
            </a:extLst>
          </p:cNvPr>
          <p:cNvSpPr>
            <a:spLocks noGrp="1"/>
          </p:cNvSpPr>
          <p:nvPr>
            <p:ph type="ftr" sz="quarter" idx="3"/>
          </p:nvPr>
        </p:nvSpPr>
        <p:spPr>
          <a:xfrm>
            <a:off x="0" y="394570"/>
            <a:ext cx="651353" cy="519830"/>
          </a:xfrm>
          <a:prstGeom prst="rect">
            <a:avLst/>
          </a:prstGeom>
          <a:solidFill>
            <a:srgbClr val="E41F18"/>
          </a:solidFill>
        </p:spPr>
        <p:txBody>
          <a:bodyPr vert="horz" lIns="91440" tIns="45720" rIns="91440" bIns="45720" rtlCol="0" anchor="ctr"/>
          <a:lstStyle>
            <a:lvl1pPr algn="ctr">
              <a:defRPr sz="1200">
                <a:solidFill>
                  <a:srgbClr val="E41F18"/>
                </a:solidFill>
              </a:defRPr>
            </a:lvl1pPr>
          </a:lstStyle>
          <a:p>
            <a:endParaRPr lang="en-GB" dirty="0"/>
          </a:p>
        </p:txBody>
      </p:sp>
      <p:sp>
        <p:nvSpPr>
          <p:cNvPr id="2" name="Title Placeholder 1">
            <a:extLst>
              <a:ext uri="{FF2B5EF4-FFF2-40B4-BE49-F238E27FC236}">
                <a16:creationId xmlns:a16="http://schemas.microsoft.com/office/drawing/2014/main" id="{F623CCCC-FD15-491B-B91D-4392C3136A73}"/>
              </a:ext>
            </a:extLst>
          </p:cNvPr>
          <p:cNvSpPr>
            <a:spLocks noGrp="1"/>
          </p:cNvSpPr>
          <p:nvPr>
            <p:ph type="title"/>
          </p:nvPr>
        </p:nvSpPr>
        <p:spPr>
          <a:xfrm>
            <a:off x="905253" y="365125"/>
            <a:ext cx="10961307" cy="5492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FBACBB8-06FE-4347-A218-326404308A75}"/>
              </a:ext>
            </a:extLst>
          </p:cNvPr>
          <p:cNvSpPr>
            <a:spLocks noGrp="1"/>
          </p:cNvSpPr>
          <p:nvPr>
            <p:ph type="body" idx="1"/>
          </p:nvPr>
        </p:nvSpPr>
        <p:spPr>
          <a:xfrm>
            <a:off x="325439" y="1157898"/>
            <a:ext cx="11541122" cy="5019065"/>
          </a:xfrm>
          <a:prstGeom prst="rect">
            <a:avLst/>
          </a:prstGeom>
        </p:spPr>
        <p:txBody>
          <a:bodyPr tIns="0" bIns="0"/>
          <a:lstStyle/>
          <a:p>
            <a:pPr marL="0" lvl="0" indent="0">
              <a:lnSpc>
                <a:spcPct val="100000"/>
              </a:lnSpc>
              <a:spcBef>
                <a:spcPts val="0"/>
              </a:spcBef>
              <a:spcAft>
                <a:spcPts val="600"/>
              </a:spcAft>
              <a:buClr>
                <a:srgbClr val="E41F18"/>
              </a:buClr>
              <a:buNone/>
            </a:pPr>
            <a:r>
              <a:rPr lang="en-US" dirty="0"/>
              <a:t>Click to edit Master text styles</a:t>
            </a:r>
          </a:p>
          <a:p>
            <a:pPr marL="271463" lvl="1" indent="-271463">
              <a:lnSpc>
                <a:spcPct val="100000"/>
              </a:lnSpc>
              <a:spcBef>
                <a:spcPts val="0"/>
              </a:spcBef>
              <a:spcAft>
                <a:spcPts val="600"/>
              </a:spcAft>
              <a:buClr>
                <a:srgbClr val="E41F18"/>
              </a:buClr>
            </a:pPr>
            <a:r>
              <a:rPr lang="en-US" dirty="0"/>
              <a:t>Second level</a:t>
            </a:r>
          </a:p>
          <a:p>
            <a:pPr marL="533400" lvl="2" indent="-261938">
              <a:lnSpc>
                <a:spcPct val="100000"/>
              </a:lnSpc>
              <a:spcBef>
                <a:spcPts val="0"/>
              </a:spcBef>
              <a:spcAft>
                <a:spcPts val="600"/>
              </a:spcAft>
              <a:buClr>
                <a:srgbClr val="E41F18"/>
              </a:buClr>
            </a:pPr>
            <a:r>
              <a:rPr lang="en-US" dirty="0"/>
              <a:t>Third level</a:t>
            </a:r>
          </a:p>
          <a:p>
            <a:pPr marL="806450" lvl="3" indent="-273050">
              <a:lnSpc>
                <a:spcPct val="100000"/>
              </a:lnSpc>
              <a:spcBef>
                <a:spcPts val="0"/>
              </a:spcBef>
              <a:spcAft>
                <a:spcPts val="600"/>
              </a:spcAft>
              <a:buClr>
                <a:srgbClr val="E41F18"/>
              </a:buClr>
            </a:pPr>
            <a:r>
              <a:rPr lang="en-US" dirty="0"/>
              <a:t>Fourth level</a:t>
            </a:r>
          </a:p>
        </p:txBody>
      </p:sp>
      <p:sp>
        <p:nvSpPr>
          <p:cNvPr id="4" name="TextBox 3">
            <a:extLst>
              <a:ext uri="{FF2B5EF4-FFF2-40B4-BE49-F238E27FC236}">
                <a16:creationId xmlns:a16="http://schemas.microsoft.com/office/drawing/2014/main" id="{B5BF77A7-3F35-4483-ABA7-349445FDE2DA}"/>
              </a:ext>
            </a:extLst>
          </p:cNvPr>
          <p:cNvSpPr txBox="1"/>
          <p:nvPr userDrawn="1"/>
        </p:nvSpPr>
        <p:spPr>
          <a:xfrm>
            <a:off x="9584850" y="6512536"/>
            <a:ext cx="2607150" cy="307777"/>
          </a:xfrm>
          <a:prstGeom prst="rect">
            <a:avLst/>
          </a:prstGeom>
          <a:noFill/>
        </p:spPr>
        <p:txBody>
          <a:bodyPr wrap="square" rtlCol="0">
            <a:spAutoFit/>
          </a:bodyPr>
          <a:lstStyle/>
          <a:p>
            <a:pPr algn="r"/>
            <a:fld id="{EC28CDE1-02C8-4C1D-93AA-BE8029026DCD}" type="slidenum">
              <a:rPr lang="en-GB" sz="1400" smtClean="0">
                <a:solidFill>
                  <a:schemeClr val="bg1">
                    <a:lumMod val="50000"/>
                  </a:schemeClr>
                </a:solidFill>
              </a:rPr>
              <a:pPr algn="r"/>
              <a:t>‹#›</a:t>
            </a:fld>
            <a:endParaRPr lang="en-GB" dirty="0">
              <a:solidFill>
                <a:schemeClr val="bg1">
                  <a:lumMod val="50000"/>
                </a:schemeClr>
              </a:solidFill>
            </a:endParaRPr>
          </a:p>
        </p:txBody>
      </p:sp>
    </p:spTree>
    <p:extLst>
      <p:ext uri="{BB962C8B-B14F-4D97-AF65-F5344CB8AC3E}">
        <p14:creationId xmlns:p14="http://schemas.microsoft.com/office/powerpoint/2010/main" val="42349435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Lst>
  <p:hf hdr="0" dt="0"/>
  <p:txStyles>
    <p:titleStyle>
      <a:lvl1pPr algn="l" defTabSz="914400" rtl="0" eaLnBrk="1" latinLnBrk="0" hangingPunct="1">
        <a:lnSpc>
          <a:spcPct val="90000"/>
        </a:lnSpc>
        <a:spcBef>
          <a:spcPct val="0"/>
        </a:spcBef>
        <a:buNone/>
        <a:defRPr lang="en-GB" sz="3200" kern="1200" cap="none" baseline="0" dirty="0">
          <a:solidFill>
            <a:schemeClr val="accent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hyperlink" Target="https://www.visitbritain.org/sites/default/files/vb-corporate/2022-09-06_england_attractions_2021_trends_report.pdf" TargetMode="External"/><Relationship Id="rId2" Type="http://schemas.openxmlformats.org/officeDocument/2006/relationships/hyperlink" Target="https://www.visitbritain.org/annual-survey-visits-visitor-attractions-latest-results" TargetMode="External"/><Relationship Id="rId1" Type="http://schemas.openxmlformats.org/officeDocument/2006/relationships/slideLayout" Target="../slideLayouts/slideLayout57.xml"/><Relationship Id="rId5" Type="http://schemas.openxmlformats.org/officeDocument/2006/relationships/hyperlink" Target="https://www.visitbritain.org/domestic-sentiment-tracker" TargetMode="External"/><Relationship Id="rId4" Type="http://schemas.openxmlformats.org/officeDocument/2006/relationships/hyperlink" Target="https://www.visitbritain.org/annual-survey-visits-visitor-attractions-archive"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ED843C-466B-42C2-8B07-E78C6A096739}"/>
              </a:ext>
            </a:extLst>
          </p:cNvPr>
          <p:cNvSpPr>
            <a:spLocks noGrp="1"/>
          </p:cNvSpPr>
          <p:nvPr>
            <p:ph type="title"/>
          </p:nvPr>
        </p:nvSpPr>
        <p:spPr>
          <a:xfrm>
            <a:off x="1001259" y="2889601"/>
            <a:ext cx="10189028" cy="1078798"/>
          </a:xfrm>
        </p:spPr>
        <p:txBody>
          <a:bodyPr/>
          <a:lstStyle/>
          <a:p>
            <a:r>
              <a:rPr lang="en-GB" dirty="0"/>
              <a:t>Visitor Attraction Trends in England 2021</a:t>
            </a:r>
            <a:br>
              <a:rPr lang="en-GB" dirty="0"/>
            </a:br>
            <a:r>
              <a:rPr lang="en-GB" dirty="0"/>
              <a:t>(6 top level take outs)</a:t>
            </a:r>
          </a:p>
        </p:txBody>
      </p:sp>
    </p:spTree>
    <p:extLst>
      <p:ext uri="{BB962C8B-B14F-4D97-AF65-F5344CB8AC3E}">
        <p14:creationId xmlns:p14="http://schemas.microsoft.com/office/powerpoint/2010/main" val="14917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06497-1201-4230-8F6B-E9EDE7DD1289}"/>
              </a:ext>
            </a:extLst>
          </p:cNvPr>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BE2EB7-32F6-4878-B2F9-F265C8947871}"/>
              </a:ext>
            </a:extLst>
          </p:cNvPr>
          <p:cNvSpPr/>
          <p:nvPr/>
        </p:nvSpPr>
        <p:spPr>
          <a:xfrm>
            <a:off x="2365342" y="1790307"/>
            <a:ext cx="7461315" cy="327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1"/>
                </a:solidFill>
                <a:latin typeface="Arial Black" panose="020B0A04020102020204" pitchFamily="34" charset="0"/>
              </a:rPr>
              <a:t>TAKE OUT 2</a:t>
            </a:r>
          </a:p>
          <a:p>
            <a:pPr algn="ctr"/>
            <a:r>
              <a:rPr lang="en-GB" sz="4400" dirty="0">
                <a:solidFill>
                  <a:schemeClr val="accent1"/>
                </a:solidFill>
                <a:latin typeface="Arial Black" panose="020B0A04020102020204" pitchFamily="34" charset="0"/>
              </a:rPr>
              <a:t>-------------------------------------</a:t>
            </a:r>
          </a:p>
          <a:p>
            <a:pPr algn="ctr"/>
            <a:r>
              <a:rPr lang="en-GB" sz="4400" dirty="0">
                <a:solidFill>
                  <a:schemeClr val="accent1"/>
                </a:solidFill>
                <a:latin typeface="Arial Black" panose="020B0A04020102020204" pitchFamily="34" charset="0"/>
              </a:rPr>
              <a:t>GROSS REVENUE</a:t>
            </a:r>
          </a:p>
        </p:txBody>
      </p:sp>
    </p:spTree>
    <p:extLst>
      <p:ext uri="{BB962C8B-B14F-4D97-AF65-F5344CB8AC3E}">
        <p14:creationId xmlns:p14="http://schemas.microsoft.com/office/powerpoint/2010/main" val="238456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211296-E6FC-4411-B09C-F8C0ADC97C6A}"/>
              </a:ext>
            </a:extLst>
          </p:cNvPr>
          <p:cNvSpPr>
            <a:spLocks noGrp="1"/>
          </p:cNvSpPr>
          <p:nvPr>
            <p:ph type="body" sz="quarter" idx="11"/>
          </p:nvPr>
        </p:nvSpPr>
        <p:spPr/>
        <p:txBody>
          <a:bodyPr/>
          <a:lstStyle/>
          <a:p>
            <a:r>
              <a:rPr lang="en-GB" dirty="0"/>
              <a:t>Source: Annual attractions survey, 2021 data</a:t>
            </a:r>
          </a:p>
        </p:txBody>
      </p:sp>
      <p:sp>
        <p:nvSpPr>
          <p:cNvPr id="13" name="Rectangle 12">
            <a:extLst>
              <a:ext uri="{FF2B5EF4-FFF2-40B4-BE49-F238E27FC236}">
                <a16:creationId xmlns:a16="http://schemas.microsoft.com/office/drawing/2014/main" id="{EF3565F7-45BF-4787-B993-B38545A025C9}"/>
              </a:ext>
            </a:extLst>
          </p:cNvPr>
          <p:cNvSpPr/>
          <p:nvPr/>
        </p:nvSpPr>
        <p:spPr>
          <a:xfrm>
            <a:off x="6767313" y="3013777"/>
            <a:ext cx="914400" cy="26619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38CDD774-38C8-4769-86D9-1E77D6AA274B}"/>
              </a:ext>
            </a:extLst>
          </p:cNvPr>
          <p:cNvCxnSpPr>
            <a:cxnSpLocks/>
          </p:cNvCxnSpPr>
          <p:nvPr/>
        </p:nvCxnSpPr>
        <p:spPr>
          <a:xfrm flipV="1">
            <a:off x="7029450" y="3450657"/>
            <a:ext cx="515903" cy="115944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D6CD1BF-DC29-4CB2-A4A9-44E389151A80}"/>
              </a:ext>
            </a:extLst>
          </p:cNvPr>
          <p:cNvCxnSpPr>
            <a:cxnSpLocks/>
          </p:cNvCxnSpPr>
          <p:nvPr/>
        </p:nvCxnSpPr>
        <p:spPr>
          <a:xfrm flipV="1">
            <a:off x="6997700" y="4887913"/>
            <a:ext cx="487363" cy="206376"/>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Chart Placeholder 7" descr="Gross revenue index&#10;&#10;Chart showing the gross revenue index from 2006 to present.">
            <a:extLst>
              <a:ext uri="{FF2B5EF4-FFF2-40B4-BE49-F238E27FC236}">
                <a16:creationId xmlns:a16="http://schemas.microsoft.com/office/drawing/2014/main" id="{EA2C48AE-B757-4B04-9DF3-9F902953071F}"/>
              </a:ext>
            </a:extLst>
          </p:cNvPr>
          <p:cNvGraphicFramePr>
            <a:graphicFrameLocks/>
          </p:cNvGraphicFramePr>
          <p:nvPr>
            <p:extLst/>
          </p:nvPr>
        </p:nvGraphicFramePr>
        <p:xfrm>
          <a:off x="536605" y="2598820"/>
          <a:ext cx="7230982" cy="375385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75E3E510-AAB1-40AB-8184-029926FACC25}"/>
              </a:ext>
            </a:extLst>
          </p:cNvPr>
          <p:cNvSpPr/>
          <p:nvPr/>
        </p:nvSpPr>
        <p:spPr>
          <a:xfrm>
            <a:off x="536604" y="1380187"/>
            <a:ext cx="7145109" cy="930565"/>
          </a:xfrm>
          <a:prstGeom prst="rect">
            <a:avLst/>
          </a:prstGeom>
          <a:solidFill>
            <a:schemeClr val="tx2">
              <a:lumMod val="20000"/>
              <a:lumOff val="80000"/>
            </a:schemeClr>
          </a:solidFill>
        </p:spPr>
        <p:txBody>
          <a:bodyPr wrap="square">
            <a:spAutoFit/>
          </a:bodyPr>
          <a:lstStyle/>
          <a:p>
            <a:pPr>
              <a:spcBef>
                <a:spcPts val="1200"/>
              </a:spcBef>
            </a:pPr>
            <a:r>
              <a:rPr lang="en-GB" b="1" dirty="0">
                <a:solidFill>
                  <a:schemeClr val="accent1"/>
                </a:solidFill>
                <a:latin typeface="Arial" panose="020B0604020202020204" pitchFamily="34" charset="0"/>
                <a:ea typeface="Segoe UI" panose="020B0502040204020203" pitchFamily="34" charset="0"/>
                <a:cs typeface="Arial" panose="020B0604020202020204" pitchFamily="34" charset="0"/>
              </a:rPr>
              <a:t>At an overall level, the gross revenue at visitor attractions increased by 92% in 2021, regaining some of the ground lost in 2020 when revenue declined by 55% on average.</a:t>
            </a:r>
          </a:p>
        </p:txBody>
      </p:sp>
      <p:sp>
        <p:nvSpPr>
          <p:cNvPr id="19" name="Rectangle 18">
            <a:extLst>
              <a:ext uri="{FF2B5EF4-FFF2-40B4-BE49-F238E27FC236}">
                <a16:creationId xmlns:a16="http://schemas.microsoft.com/office/drawing/2014/main" id="{2C023FBB-929E-4B63-A447-7B80C2115B84}"/>
              </a:ext>
            </a:extLst>
          </p:cNvPr>
          <p:cNvSpPr/>
          <p:nvPr/>
        </p:nvSpPr>
        <p:spPr>
          <a:xfrm>
            <a:off x="0" y="0"/>
            <a:ext cx="12192000" cy="111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E1B45E9-1C8B-45AE-9833-25641AC58213}"/>
              </a:ext>
            </a:extLst>
          </p:cNvPr>
          <p:cNvSpPr txBox="1">
            <a:spLocks/>
          </p:cNvSpPr>
          <p:nvPr/>
        </p:nvSpPr>
        <p:spPr>
          <a:xfrm>
            <a:off x="334964" y="320863"/>
            <a:ext cx="10981946" cy="51982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GB" sz="3200" kern="1200" cap="none" baseline="0">
                <a:solidFill>
                  <a:schemeClr val="accent1"/>
                </a:solidFill>
                <a:latin typeface="Arial Black" panose="020B0604020202020204" pitchFamily="34" charset="0"/>
                <a:ea typeface="+mj-ea"/>
                <a:cs typeface="+mj-cs"/>
              </a:defRPr>
            </a:lvl1pPr>
          </a:lstStyle>
          <a:p>
            <a:r>
              <a:rPr lang="en-GB" sz="2400" u="sng" dirty="0">
                <a:solidFill>
                  <a:schemeClr val="bg1"/>
                </a:solidFill>
              </a:rPr>
              <a:t>Take out 2:</a:t>
            </a:r>
            <a:r>
              <a:rPr lang="en-GB" sz="2400" dirty="0">
                <a:solidFill>
                  <a:schemeClr val="bg1"/>
                </a:solidFill>
              </a:rPr>
              <a:t> Gross revenue recovered faster than visitor volume</a:t>
            </a:r>
          </a:p>
        </p:txBody>
      </p:sp>
      <p:pic>
        <p:nvPicPr>
          <p:cNvPr id="22" name="Picture 21">
            <a:extLst>
              <a:ext uri="{FF2B5EF4-FFF2-40B4-BE49-F238E27FC236}">
                <a16:creationId xmlns:a16="http://schemas.microsoft.com/office/drawing/2014/main" id="{9CCD5CC8-63B9-4D4E-B680-F43F044A5A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74081" y="1380187"/>
            <a:ext cx="2881314" cy="4428000"/>
          </a:xfrm>
          <a:prstGeom prst="rect">
            <a:avLst/>
          </a:prstGeom>
        </p:spPr>
      </p:pic>
    </p:spTree>
    <p:extLst>
      <p:ext uri="{BB962C8B-B14F-4D97-AF65-F5344CB8AC3E}">
        <p14:creationId xmlns:p14="http://schemas.microsoft.com/office/powerpoint/2010/main" val="362270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B149-3C54-4266-A116-6DD37D69836A}"/>
              </a:ext>
            </a:extLst>
          </p:cNvPr>
          <p:cNvSpPr>
            <a:spLocks noGrp="1"/>
          </p:cNvSpPr>
          <p:nvPr>
            <p:ph type="title"/>
          </p:nvPr>
        </p:nvSpPr>
        <p:spPr/>
        <p:txBody>
          <a:bodyPr>
            <a:noAutofit/>
          </a:bodyPr>
          <a:lstStyle/>
          <a:p>
            <a:r>
              <a:rPr lang="en-GB" sz="2400" dirty="0"/>
              <a:t>The faster recovery of gross revenue was driven partly by the greater growth in visitor volume of paid attractions and partly by increase in entrance fees</a:t>
            </a:r>
            <a:br>
              <a:rPr lang="en-GB" sz="2400" dirty="0"/>
            </a:br>
            <a:endParaRPr lang="en-GB" sz="2400" dirty="0"/>
          </a:p>
        </p:txBody>
      </p:sp>
      <p:sp>
        <p:nvSpPr>
          <p:cNvPr id="4" name="Text Placeholder 3">
            <a:extLst>
              <a:ext uri="{FF2B5EF4-FFF2-40B4-BE49-F238E27FC236}">
                <a16:creationId xmlns:a16="http://schemas.microsoft.com/office/drawing/2014/main" id="{7EE1FA61-7949-4C97-A1C6-6172046D01AF}"/>
              </a:ext>
            </a:extLst>
          </p:cNvPr>
          <p:cNvSpPr>
            <a:spLocks noGrp="1"/>
          </p:cNvSpPr>
          <p:nvPr>
            <p:ph type="body" sz="quarter" idx="11"/>
          </p:nvPr>
        </p:nvSpPr>
        <p:spPr/>
        <p:txBody>
          <a:bodyPr/>
          <a:lstStyle/>
          <a:p>
            <a:r>
              <a:rPr lang="en-GB" dirty="0"/>
              <a:t>Source: Annual attractions survey, 2021 data</a:t>
            </a:r>
          </a:p>
        </p:txBody>
      </p:sp>
      <p:sp>
        <p:nvSpPr>
          <p:cNvPr id="6" name="Content Placeholder 6">
            <a:extLst>
              <a:ext uri="{FF2B5EF4-FFF2-40B4-BE49-F238E27FC236}">
                <a16:creationId xmlns:a16="http://schemas.microsoft.com/office/drawing/2014/main" id="{B7C5B464-AB5F-4D3B-8C0B-C49B1E172961}"/>
              </a:ext>
            </a:extLst>
          </p:cNvPr>
          <p:cNvSpPr txBox="1">
            <a:spLocks/>
          </p:cNvSpPr>
          <p:nvPr/>
        </p:nvSpPr>
        <p:spPr>
          <a:xfrm>
            <a:off x="899837" y="1928782"/>
            <a:ext cx="4754407" cy="418496"/>
          </a:xfrm>
          <a:prstGeom prst="rect">
            <a:avLst/>
          </a:prstGeom>
        </p:spPr>
        <p:txBody>
          <a:bodyPr/>
          <a:lstStyle>
            <a:lvl1pPr marL="342900" indent="-3429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chemeClr val="accent1"/>
              </a:buClr>
              <a:buFont typeface="Verdana" pitchFamily="34" charset="0"/>
              <a:buChar char="−"/>
              <a:defRPr sz="1200" baseline="0">
                <a:solidFill>
                  <a:schemeClr val="tx1"/>
                </a:solidFill>
                <a:latin typeface="Verdana" pitchFamily="34" charset="0"/>
                <a:ea typeface="+mn-ea"/>
              </a:defRPr>
            </a:lvl2pPr>
            <a:lvl3pPr marL="11430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3pPr>
            <a:lvl4pPr marL="16002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4pPr>
            <a:lvl5pPr marL="20574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0"/>
              </a:spcBef>
              <a:spcAft>
                <a:spcPts val="600"/>
              </a:spcAft>
              <a:buNone/>
            </a:pPr>
            <a:r>
              <a:rPr lang="en-GB" sz="1600" b="1" u="sng" dirty="0">
                <a:solidFill>
                  <a:schemeClr val="accent1"/>
                </a:solidFill>
                <a:latin typeface="Arial" panose="020B0604020202020204" pitchFamily="34" charset="0"/>
                <a:ea typeface="Segoe UI" panose="020B0502040204020203" pitchFamily="34" charset="0"/>
                <a:cs typeface="Arial" panose="020B0604020202020204" pitchFamily="34" charset="0"/>
              </a:rPr>
              <a:t>Visitor Volume Trends 2021</a:t>
            </a:r>
          </a:p>
        </p:txBody>
      </p:sp>
      <p:graphicFrame>
        <p:nvGraphicFramePr>
          <p:cNvPr id="7" name="Table 6" descr="Visitor Admission Trends 2020: By Admission Charge, Geographic Location &amp; Size&#10;&#10;Table showing visitor admission trends by geographic location and size and admission charge (free, paid, coastal, rural, urban, 20,000 visits or less, 20,001-50,000 visits, 50,001-200,000 visits and over 200,000 visits)), all attractions average by 2019 / 20 % change and 2018/19 % change.&#10;">
            <a:extLst>
              <a:ext uri="{FF2B5EF4-FFF2-40B4-BE49-F238E27FC236}">
                <a16:creationId xmlns:a16="http://schemas.microsoft.com/office/drawing/2014/main" id="{BE961424-2358-4EDA-B103-14FC9C1E630D}"/>
              </a:ext>
            </a:extLst>
          </p:cNvPr>
          <p:cNvGraphicFramePr>
            <a:graphicFrameLocks noGrp="1"/>
          </p:cNvGraphicFramePr>
          <p:nvPr>
            <p:extLst/>
          </p:nvPr>
        </p:nvGraphicFramePr>
        <p:xfrm>
          <a:off x="974941" y="2405134"/>
          <a:ext cx="4754406" cy="2996426"/>
        </p:xfrm>
        <a:graphic>
          <a:graphicData uri="http://schemas.openxmlformats.org/drawingml/2006/table">
            <a:tbl>
              <a:tblPr firstRow="1" firstCol="1">
                <a:tableStyleId>{5C22544A-7EE6-4342-B048-85BDC9FD1C3A}</a:tableStyleId>
              </a:tblPr>
              <a:tblGrid>
                <a:gridCol w="1584802">
                  <a:extLst>
                    <a:ext uri="{9D8B030D-6E8A-4147-A177-3AD203B41FA5}">
                      <a16:colId xmlns:a16="http://schemas.microsoft.com/office/drawing/2014/main" val="20000"/>
                    </a:ext>
                  </a:extLst>
                </a:gridCol>
                <a:gridCol w="1584802">
                  <a:extLst>
                    <a:ext uri="{9D8B030D-6E8A-4147-A177-3AD203B41FA5}">
                      <a16:colId xmlns:a16="http://schemas.microsoft.com/office/drawing/2014/main" val="20001"/>
                    </a:ext>
                  </a:extLst>
                </a:gridCol>
                <a:gridCol w="1584802">
                  <a:extLst>
                    <a:ext uri="{9D8B030D-6E8A-4147-A177-3AD203B41FA5}">
                      <a16:colId xmlns:a16="http://schemas.microsoft.com/office/drawing/2014/main" val="20002"/>
                    </a:ext>
                  </a:extLst>
                </a:gridCol>
              </a:tblGrid>
              <a:tr h="1041179">
                <a:tc>
                  <a:txBody>
                    <a:bodyPr/>
                    <a:lstStyle/>
                    <a:p>
                      <a:pPr algn="ctr" rtl="0" fontAlgn="b"/>
                      <a:endParaRPr lang="en-GB" sz="1400" b="1" u="none" strike="noStrike" kern="1200" dirty="0">
                        <a:solidFill>
                          <a:schemeClr val="lt1"/>
                        </a:solidFill>
                        <a:effectLst/>
                        <a:latin typeface="Arial Body"/>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400" b="1" u="none" strike="noStrike" kern="1200" dirty="0">
                          <a:solidFill>
                            <a:schemeClr val="lt1"/>
                          </a:solidFill>
                          <a:effectLst/>
                          <a:latin typeface="+mn-lt"/>
                          <a:ea typeface="+mn-ea"/>
                          <a:cs typeface="+mn-cs"/>
                        </a:rPr>
                        <a:t>2020/2021 change </a:t>
                      </a:r>
                    </a:p>
                    <a:p>
                      <a:pPr algn="ctr" rtl="0" fontAlgn="ctr"/>
                      <a:r>
                        <a:rPr lang="en-US" sz="1400" b="1" u="none" strike="noStrike" kern="1200" dirty="0">
                          <a:solidFill>
                            <a:schemeClr val="lt1"/>
                          </a:solidFill>
                          <a:effectLst/>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u="none" strike="noStrike" kern="1200" dirty="0">
                          <a:solidFill>
                            <a:schemeClr val="lt1"/>
                          </a:solidFill>
                          <a:effectLst/>
                          <a:latin typeface="+mn-lt"/>
                          <a:ea typeface="+mn-ea"/>
                          <a:cs typeface="+mn-cs"/>
                        </a:rPr>
                        <a:t>2019/2020 change </a:t>
                      </a:r>
                    </a:p>
                    <a:p>
                      <a:pPr algn="ctr" rtl="0" fontAlgn="ctr"/>
                      <a:r>
                        <a:rPr lang="en-US" sz="1400" b="1" u="none" strike="noStrike" kern="1200" dirty="0">
                          <a:solidFill>
                            <a:schemeClr val="lt1"/>
                          </a:solidFill>
                          <a:effectLst/>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51749">
                <a:tc>
                  <a:txBody>
                    <a:bodyPr/>
                    <a:lstStyle/>
                    <a:p>
                      <a:pPr marL="0" marR="0" lvl="0" indent="0" algn="r" defTabSz="756026" rtl="0" eaLnBrk="1" fontAlgn="b" latinLnBrk="0" hangingPunct="1">
                        <a:lnSpc>
                          <a:spcPct val="100000"/>
                        </a:lnSpc>
                        <a:spcBef>
                          <a:spcPts val="0"/>
                        </a:spcBef>
                        <a:spcAft>
                          <a:spcPts val="0"/>
                        </a:spcAft>
                        <a:buClrTx/>
                        <a:buSzTx/>
                        <a:buFontTx/>
                        <a:buNone/>
                        <a:tabLst/>
                        <a:defRPr/>
                      </a:pPr>
                      <a:r>
                        <a:rPr lang="en-US" sz="1400" b="1" u="none" strike="noStrike" kern="1200" dirty="0">
                          <a:solidFill>
                            <a:schemeClr val="lt1"/>
                          </a:solidFill>
                          <a:effectLst/>
                          <a:latin typeface="+mn-lt"/>
                          <a:ea typeface="+mn-ea"/>
                          <a:cs typeface="+mn-cs"/>
                        </a:rPr>
                        <a:t>Total Average</a:t>
                      </a:r>
                      <a:endParaRPr lang="en-GB" sz="1400" b="0" i="0" u="none" strike="noStrike" dirty="0">
                        <a:solidFill>
                          <a:srgbClr val="000000"/>
                        </a:solidFill>
                        <a:effectLst/>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400" b="1" i="0" u="none" strike="noStrike" dirty="0">
                          <a:solidFill>
                            <a:schemeClr val="accent1"/>
                          </a:solidFill>
                          <a:effectLst/>
                          <a:latin typeface="Arial Body"/>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chemeClr val="accent1"/>
                          </a:solidFill>
                          <a:effectLst/>
                          <a:latin typeface="Arial Body"/>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51749">
                <a:tc>
                  <a:txBody>
                    <a:bodyPr/>
                    <a:lstStyle/>
                    <a:p>
                      <a:pPr algn="r" fontAlgn="b"/>
                      <a:r>
                        <a:rPr lang="en-GB" sz="1400" b="1" u="none" strike="noStrike" dirty="0">
                          <a:effectLst/>
                          <a:latin typeface="Arial Body"/>
                        </a:rPr>
                        <a:t>Free (310)</a:t>
                      </a:r>
                      <a:endParaRPr lang="en-GB" sz="1400" b="1" i="0" u="none" strike="noStrike" dirty="0">
                        <a:solidFill>
                          <a:srgbClr val="000000"/>
                        </a:solidFill>
                        <a:effectLst/>
                        <a:latin typeface="Arial Body"/>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400" b="1" i="0" u="none" strike="noStrike" dirty="0">
                          <a:solidFill>
                            <a:schemeClr val="accent1"/>
                          </a:solidFill>
                          <a:effectLst/>
                          <a:latin typeface="Arial Body"/>
                        </a:rPr>
                        <a:t>+19</a:t>
                      </a:r>
                      <a:endParaRPr lang="en-GB" sz="1400" b="1" i="0" u="none" strike="noStrike" dirty="0">
                        <a:solidFill>
                          <a:schemeClr val="accent1"/>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chemeClr val="accent1"/>
                          </a:solidFill>
                          <a:effectLst/>
                          <a:latin typeface="Arial Body"/>
                        </a:rPr>
                        <a:t>-71</a:t>
                      </a:r>
                      <a:endParaRPr lang="en-GB" sz="1400" b="1" i="0" u="none" strike="noStrike" dirty="0">
                        <a:solidFill>
                          <a:schemeClr val="accent1"/>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51749">
                <a:tc>
                  <a:txBody>
                    <a:bodyPr/>
                    <a:lstStyle/>
                    <a:p>
                      <a:pPr algn="r" fontAlgn="b"/>
                      <a:r>
                        <a:rPr lang="en-US" sz="1400" b="1" i="0" u="none" strike="noStrike" dirty="0">
                          <a:solidFill>
                            <a:schemeClr val="lt1"/>
                          </a:solidFill>
                          <a:effectLst/>
                          <a:latin typeface="Arial Body"/>
                        </a:rPr>
                        <a:t>Paid (668)</a:t>
                      </a:r>
                      <a:endParaRPr lang="en-GB" sz="1400" b="1" i="0" u="none" strike="noStrike" dirty="0">
                        <a:solidFill>
                          <a:srgbClr val="000000"/>
                        </a:solidFill>
                        <a:effectLst/>
                        <a:latin typeface="Arial Body"/>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a:solidFill>
                            <a:schemeClr val="accent1"/>
                          </a:solidFill>
                          <a:effectLst/>
                          <a:latin typeface="Arial Body"/>
                        </a:rPr>
                        <a:t>+37</a:t>
                      </a:r>
                      <a:endParaRPr lang="en-GB" sz="1400" b="1" i="0" u="none" strike="noStrike" dirty="0">
                        <a:solidFill>
                          <a:schemeClr val="accent1"/>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chemeClr val="accent1"/>
                          </a:solidFill>
                          <a:effectLst/>
                          <a:latin typeface="Arial Body"/>
                        </a:rPr>
                        <a:t>-60</a:t>
                      </a:r>
                      <a:endParaRPr lang="en-GB" sz="1400" b="1" i="0" u="none" strike="noStrike" dirty="0">
                        <a:solidFill>
                          <a:schemeClr val="accent1"/>
                        </a:solidFill>
                        <a:effectLst/>
                        <a:latin typeface="Arial Bod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Chart Placeholder 8" descr="Chart showing the proportion (%) of attractions charging each adult admission price. " title="Adult Admission Charges (%)">
            <a:extLst>
              <a:ext uri="{FF2B5EF4-FFF2-40B4-BE49-F238E27FC236}">
                <a16:creationId xmlns:a16="http://schemas.microsoft.com/office/drawing/2014/main" id="{004ACD95-2E2B-49CC-AB9E-0710A8D5AE02}"/>
              </a:ext>
            </a:extLst>
          </p:cNvPr>
          <p:cNvGraphicFramePr>
            <a:graphicFrameLocks/>
          </p:cNvGraphicFramePr>
          <p:nvPr>
            <p:extLst>
              <p:ext uri="{D42A27DB-BD31-4B8C-83A1-F6EECF244321}">
                <p14:modId xmlns:p14="http://schemas.microsoft.com/office/powerpoint/2010/main" val="243536901"/>
              </p:ext>
            </p:extLst>
          </p:nvPr>
        </p:nvGraphicFramePr>
        <p:xfrm>
          <a:off x="6096000" y="2405134"/>
          <a:ext cx="5756635" cy="2830398"/>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6">
            <a:extLst>
              <a:ext uri="{FF2B5EF4-FFF2-40B4-BE49-F238E27FC236}">
                <a16:creationId xmlns:a16="http://schemas.microsoft.com/office/drawing/2014/main" id="{9B86D31F-F707-438B-BADD-685FD9B066EE}"/>
              </a:ext>
            </a:extLst>
          </p:cNvPr>
          <p:cNvSpPr txBox="1">
            <a:spLocks/>
          </p:cNvSpPr>
          <p:nvPr/>
        </p:nvSpPr>
        <p:spPr>
          <a:xfrm>
            <a:off x="5991404" y="1733337"/>
            <a:ext cx="5588152" cy="219075"/>
          </a:xfrm>
          <a:prstGeom prst="rect">
            <a:avLst/>
          </a:prstGeom>
        </p:spPr>
        <p:txBody>
          <a:bodyPr/>
          <a:lstStyle>
            <a:lvl1pPr marL="342900" indent="-3429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chemeClr val="accent1"/>
              </a:buClr>
              <a:buFont typeface="Verdana" pitchFamily="34" charset="0"/>
              <a:buChar char="−"/>
              <a:defRPr sz="1200" baseline="0">
                <a:solidFill>
                  <a:schemeClr val="tx1"/>
                </a:solidFill>
                <a:latin typeface="Verdana" pitchFamily="34" charset="0"/>
                <a:ea typeface="+mn-ea"/>
              </a:defRPr>
            </a:lvl2pPr>
            <a:lvl3pPr marL="11430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3pPr>
            <a:lvl4pPr marL="16002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4pPr>
            <a:lvl5pPr marL="20574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ts val="1400"/>
              </a:lnSpc>
              <a:spcBef>
                <a:spcPts val="400"/>
              </a:spcBef>
              <a:spcAft>
                <a:spcPts val="400"/>
              </a:spcAft>
              <a:buNone/>
            </a:pPr>
            <a:r>
              <a:rPr lang="en-GB" sz="1600" b="1" u="sng" dirty="0">
                <a:solidFill>
                  <a:schemeClr val="accent1"/>
                </a:solidFill>
                <a:latin typeface="Arial" panose="020B0604020202020204" pitchFamily="34" charset="0"/>
                <a:ea typeface="Segoe UI" panose="020B0502040204020203" pitchFamily="34" charset="0"/>
                <a:cs typeface="Arial" panose="020B0604020202020204" pitchFamily="34" charset="0"/>
              </a:rPr>
              <a:t>Change in adult admission charge</a:t>
            </a:r>
          </a:p>
        </p:txBody>
      </p:sp>
      <p:sp>
        <p:nvSpPr>
          <p:cNvPr id="3" name="Rectangle 2">
            <a:extLst>
              <a:ext uri="{FF2B5EF4-FFF2-40B4-BE49-F238E27FC236}">
                <a16:creationId xmlns:a16="http://schemas.microsoft.com/office/drawing/2014/main" id="{6403802C-707D-444D-815F-4277BBDBD5EA}"/>
              </a:ext>
            </a:extLst>
          </p:cNvPr>
          <p:cNvSpPr/>
          <p:nvPr/>
        </p:nvSpPr>
        <p:spPr>
          <a:xfrm>
            <a:off x="641023" y="4769963"/>
            <a:ext cx="5222449" cy="63159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672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06497-1201-4230-8F6B-E9EDE7DD1289}"/>
              </a:ext>
            </a:extLst>
          </p:cNvPr>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BE2EB7-32F6-4878-B2F9-F265C8947871}"/>
              </a:ext>
            </a:extLst>
          </p:cNvPr>
          <p:cNvSpPr/>
          <p:nvPr/>
        </p:nvSpPr>
        <p:spPr>
          <a:xfrm>
            <a:off x="2365342" y="1790307"/>
            <a:ext cx="7461315" cy="327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1"/>
                </a:solidFill>
                <a:latin typeface="Arial Black" panose="020B0A04020102020204" pitchFamily="34" charset="0"/>
              </a:rPr>
              <a:t>TAKE OUT 3</a:t>
            </a:r>
          </a:p>
          <a:p>
            <a:pPr algn="ctr"/>
            <a:r>
              <a:rPr lang="en-GB" sz="4400" dirty="0">
                <a:solidFill>
                  <a:schemeClr val="accent1"/>
                </a:solidFill>
                <a:latin typeface="Arial Black" panose="020B0A04020102020204" pitchFamily="34" charset="0"/>
              </a:rPr>
              <a:t>-------------------------------------</a:t>
            </a:r>
          </a:p>
          <a:p>
            <a:pPr algn="ctr"/>
            <a:r>
              <a:rPr lang="en-GB" sz="4400" dirty="0">
                <a:solidFill>
                  <a:schemeClr val="accent1"/>
                </a:solidFill>
                <a:latin typeface="Arial Black" panose="020B0A04020102020204" pitchFamily="34" charset="0"/>
              </a:rPr>
              <a:t>EXTRA FUNDING</a:t>
            </a:r>
          </a:p>
        </p:txBody>
      </p:sp>
    </p:spTree>
    <p:extLst>
      <p:ext uri="{BB962C8B-B14F-4D97-AF65-F5344CB8AC3E}">
        <p14:creationId xmlns:p14="http://schemas.microsoft.com/office/powerpoint/2010/main" val="414169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509E43-20F6-4FD0-9634-A2BE477A15CF}"/>
              </a:ext>
            </a:extLst>
          </p:cNvPr>
          <p:cNvSpPr/>
          <p:nvPr/>
        </p:nvSpPr>
        <p:spPr>
          <a:xfrm>
            <a:off x="4441595" y="1994033"/>
            <a:ext cx="3308809" cy="375487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7EE1E3E-DE51-4059-B0A9-01FDAC26B28D}"/>
              </a:ext>
            </a:extLst>
          </p:cNvPr>
          <p:cNvSpPr/>
          <p:nvPr/>
        </p:nvSpPr>
        <p:spPr>
          <a:xfrm>
            <a:off x="8191890" y="1994033"/>
            <a:ext cx="3308809" cy="375487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E338BE8-C2E2-4278-8BD5-1B39321318F3}"/>
              </a:ext>
            </a:extLst>
          </p:cNvPr>
          <p:cNvSpPr/>
          <p:nvPr/>
        </p:nvSpPr>
        <p:spPr>
          <a:xfrm>
            <a:off x="700725" y="1994033"/>
            <a:ext cx="3308809" cy="375487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CD211296-E6FC-4411-B09C-F8C0ADC97C6A}"/>
              </a:ext>
            </a:extLst>
          </p:cNvPr>
          <p:cNvSpPr>
            <a:spLocks noGrp="1"/>
          </p:cNvSpPr>
          <p:nvPr>
            <p:ph type="body" sz="quarter" idx="11"/>
          </p:nvPr>
        </p:nvSpPr>
        <p:spPr/>
        <p:txBody>
          <a:bodyPr/>
          <a:lstStyle/>
          <a:p>
            <a:r>
              <a:rPr lang="en-GB" dirty="0"/>
              <a:t>Source: Annual attractions survey, 2021 data</a:t>
            </a:r>
          </a:p>
        </p:txBody>
      </p:sp>
      <p:sp>
        <p:nvSpPr>
          <p:cNvPr id="19" name="Rectangle 18">
            <a:extLst>
              <a:ext uri="{FF2B5EF4-FFF2-40B4-BE49-F238E27FC236}">
                <a16:creationId xmlns:a16="http://schemas.microsoft.com/office/drawing/2014/main" id="{2C023FBB-929E-4B63-A447-7B80C2115B84}"/>
              </a:ext>
            </a:extLst>
          </p:cNvPr>
          <p:cNvSpPr/>
          <p:nvPr/>
        </p:nvSpPr>
        <p:spPr>
          <a:xfrm>
            <a:off x="0" y="0"/>
            <a:ext cx="12192000" cy="111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E1B45E9-1C8B-45AE-9833-25641AC58213}"/>
              </a:ext>
            </a:extLst>
          </p:cNvPr>
          <p:cNvSpPr txBox="1">
            <a:spLocks/>
          </p:cNvSpPr>
          <p:nvPr/>
        </p:nvSpPr>
        <p:spPr>
          <a:xfrm>
            <a:off x="334964" y="175224"/>
            <a:ext cx="11533382" cy="79618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3200" kern="1200" cap="none" baseline="0">
                <a:solidFill>
                  <a:schemeClr val="accent1"/>
                </a:solidFill>
                <a:latin typeface="Arial Black" panose="020B0604020202020204" pitchFamily="34" charset="0"/>
                <a:ea typeface="+mj-ea"/>
                <a:cs typeface="+mj-cs"/>
              </a:defRPr>
            </a:lvl1pPr>
          </a:lstStyle>
          <a:p>
            <a:r>
              <a:rPr lang="en-GB" sz="2400" u="sng" dirty="0">
                <a:solidFill>
                  <a:schemeClr val="bg1"/>
                </a:solidFill>
              </a:rPr>
              <a:t>Take out 3:</a:t>
            </a:r>
            <a:r>
              <a:rPr lang="en-GB" sz="2400" dirty="0">
                <a:solidFill>
                  <a:schemeClr val="bg1"/>
                </a:solidFill>
              </a:rPr>
              <a:t> Recovery in 2021 was supported by use of additional revenue streams</a:t>
            </a:r>
          </a:p>
        </p:txBody>
      </p:sp>
      <p:sp>
        <p:nvSpPr>
          <p:cNvPr id="2" name="Rectangle 1">
            <a:extLst>
              <a:ext uri="{FF2B5EF4-FFF2-40B4-BE49-F238E27FC236}">
                <a16:creationId xmlns:a16="http://schemas.microsoft.com/office/drawing/2014/main" id="{47EB70BF-DE42-4323-83B4-A0883CAEDA74}"/>
              </a:ext>
            </a:extLst>
          </p:cNvPr>
          <p:cNvSpPr/>
          <p:nvPr/>
        </p:nvSpPr>
        <p:spPr>
          <a:xfrm>
            <a:off x="700725" y="1994033"/>
            <a:ext cx="3308809" cy="3477875"/>
          </a:xfrm>
          <a:prstGeom prst="rect">
            <a:avLst/>
          </a:prstGeom>
          <a:noFill/>
          <a:ln>
            <a:noFill/>
          </a:ln>
        </p:spPr>
        <p:txBody>
          <a:bodyPr wrap="square">
            <a:spAutoFit/>
          </a:bodyPr>
          <a:lstStyle/>
          <a:p>
            <a:pPr>
              <a:spcBef>
                <a:spcPts val="1200"/>
              </a:spcBef>
            </a:pPr>
            <a:r>
              <a:rPr lang="en-GB" b="1" dirty="0">
                <a:solidFill>
                  <a:schemeClr val="accent1"/>
                </a:solidFill>
                <a:latin typeface="Arial" panose="020B0604020202020204" pitchFamily="34" charset="0"/>
                <a:ea typeface="Segoe UI" panose="020B0502040204020203" pitchFamily="34" charset="0"/>
                <a:cs typeface="Arial" panose="020B0604020202020204" pitchFamily="34" charset="0"/>
              </a:rPr>
              <a:t>In total, 81% of attractions accepted </a:t>
            </a:r>
            <a:r>
              <a:rPr lang="en-GB" b="1" u="sng" dirty="0">
                <a:solidFill>
                  <a:schemeClr val="accent2"/>
                </a:solidFill>
                <a:latin typeface="Arial" panose="020B0604020202020204" pitchFamily="34" charset="0"/>
                <a:ea typeface="Segoe UI" panose="020B0502040204020203" pitchFamily="34" charset="0"/>
                <a:cs typeface="Arial" panose="020B0604020202020204" pitchFamily="34" charset="0"/>
              </a:rPr>
              <a:t>donations</a:t>
            </a:r>
            <a:r>
              <a:rPr lang="en-GB" b="1" dirty="0">
                <a:solidFill>
                  <a:schemeClr val="accent1"/>
                </a:solidFill>
                <a:latin typeface="Arial" panose="020B0604020202020204" pitchFamily="34" charset="0"/>
                <a:ea typeface="Segoe UI" panose="020B0502040204020203" pitchFamily="34" charset="0"/>
                <a:cs typeface="Arial" panose="020B0604020202020204" pitchFamily="34" charset="0"/>
              </a:rPr>
              <a:t> in 2021.</a:t>
            </a:r>
          </a:p>
          <a:p>
            <a:pPr>
              <a:spcBef>
                <a:spcPts val="1200"/>
              </a:spcBef>
            </a:pPr>
            <a:r>
              <a:rPr lang="en-GB" dirty="0">
                <a:solidFill>
                  <a:schemeClr val="accent1"/>
                </a:solidFill>
                <a:latin typeface="Arial" panose="020B0604020202020204" pitchFamily="34" charset="0"/>
                <a:ea typeface="Segoe UI" panose="020B0502040204020203" pitchFamily="34" charset="0"/>
                <a:cs typeface="Arial" panose="020B0604020202020204" pitchFamily="34" charset="0"/>
              </a:rPr>
              <a:t>Of the sites which accepted donations:</a:t>
            </a:r>
          </a:p>
          <a:p>
            <a:pPr>
              <a:spcBef>
                <a:spcPts val="1200"/>
              </a:spcBef>
            </a:pPr>
            <a:r>
              <a:rPr lang="en-GB" dirty="0">
                <a:solidFill>
                  <a:schemeClr val="accent1"/>
                </a:solidFill>
                <a:latin typeface="Arial" panose="020B0604020202020204" pitchFamily="34" charset="0"/>
                <a:ea typeface="Segoe UI" panose="020B0502040204020203" pitchFamily="34" charset="0"/>
                <a:cs typeface="Arial" panose="020B0604020202020204" pitchFamily="34" charset="0"/>
              </a:rPr>
              <a:t>35% reported an </a:t>
            </a:r>
            <a:r>
              <a:rPr lang="en-GB" u="sng" dirty="0">
                <a:solidFill>
                  <a:schemeClr val="accent1"/>
                </a:solidFill>
                <a:latin typeface="Arial" panose="020B0604020202020204" pitchFamily="34" charset="0"/>
                <a:ea typeface="Segoe UI" panose="020B0502040204020203" pitchFamily="34" charset="0"/>
                <a:cs typeface="Arial" panose="020B0604020202020204" pitchFamily="34" charset="0"/>
              </a:rPr>
              <a:t>increase</a:t>
            </a:r>
            <a:r>
              <a:rPr lang="en-GB" dirty="0">
                <a:solidFill>
                  <a:schemeClr val="accent1"/>
                </a:solidFill>
                <a:latin typeface="Arial" panose="020B0604020202020204" pitchFamily="34" charset="0"/>
                <a:ea typeface="Segoe UI" panose="020B0502040204020203" pitchFamily="34" charset="0"/>
                <a:cs typeface="Arial" panose="020B0604020202020204" pitchFamily="34" charset="0"/>
              </a:rPr>
              <a:t> in donations in 2021 vs 2019</a:t>
            </a:r>
          </a:p>
          <a:p>
            <a:pPr>
              <a:spcBef>
                <a:spcPts val="1200"/>
              </a:spcBef>
            </a:pPr>
            <a:r>
              <a:rPr lang="en-GB" dirty="0">
                <a:solidFill>
                  <a:schemeClr val="accent1"/>
                </a:solidFill>
                <a:latin typeface="Arial" panose="020B0604020202020204" pitchFamily="34" charset="0"/>
                <a:ea typeface="Segoe UI" panose="020B0502040204020203" pitchFamily="34" charset="0"/>
                <a:cs typeface="Arial" panose="020B0604020202020204" pitchFamily="34" charset="0"/>
              </a:rPr>
              <a:t>39% reported a </a:t>
            </a:r>
            <a:r>
              <a:rPr lang="en-GB" u="sng" dirty="0">
                <a:solidFill>
                  <a:schemeClr val="accent1"/>
                </a:solidFill>
                <a:latin typeface="Arial" panose="020B0604020202020204" pitchFamily="34" charset="0"/>
                <a:ea typeface="Segoe UI" panose="020B0502040204020203" pitchFamily="34" charset="0"/>
                <a:cs typeface="Arial" panose="020B0604020202020204" pitchFamily="34" charset="0"/>
              </a:rPr>
              <a:t>decrease</a:t>
            </a:r>
            <a:r>
              <a:rPr lang="en-GB" dirty="0">
                <a:solidFill>
                  <a:schemeClr val="accent1"/>
                </a:solidFill>
                <a:latin typeface="Arial" panose="020B0604020202020204" pitchFamily="34" charset="0"/>
                <a:ea typeface="Segoe UI" panose="020B0502040204020203" pitchFamily="34" charset="0"/>
                <a:cs typeface="Arial" panose="020B0604020202020204" pitchFamily="34" charset="0"/>
              </a:rPr>
              <a:t> in donations in 2021 vs 2019 </a:t>
            </a:r>
          </a:p>
          <a:p>
            <a:pPr>
              <a:spcBef>
                <a:spcPts val="1200"/>
              </a:spcBef>
            </a:pPr>
            <a:r>
              <a:rPr lang="en-GB" dirty="0">
                <a:solidFill>
                  <a:schemeClr val="accent1"/>
                </a:solidFill>
                <a:latin typeface="Arial" panose="020B0604020202020204" pitchFamily="34" charset="0"/>
                <a:ea typeface="Segoe UI" panose="020B0502040204020203" pitchFamily="34" charset="0"/>
                <a:cs typeface="Arial" panose="020B0604020202020204" pitchFamily="34" charset="0"/>
              </a:rPr>
              <a:t>26% reported donations being at </a:t>
            </a:r>
            <a:r>
              <a:rPr lang="en-GB" u="sng" dirty="0">
                <a:solidFill>
                  <a:schemeClr val="accent1"/>
                </a:solidFill>
                <a:latin typeface="Arial" panose="020B0604020202020204" pitchFamily="34" charset="0"/>
                <a:ea typeface="Segoe UI" panose="020B0502040204020203" pitchFamily="34" charset="0"/>
                <a:cs typeface="Arial" panose="020B0604020202020204" pitchFamily="34" charset="0"/>
              </a:rPr>
              <a:t>similar</a:t>
            </a:r>
            <a:r>
              <a:rPr lang="en-GB" dirty="0">
                <a:solidFill>
                  <a:schemeClr val="accent1"/>
                </a:solidFill>
                <a:latin typeface="Arial" panose="020B0604020202020204" pitchFamily="34" charset="0"/>
                <a:ea typeface="Segoe UI" panose="020B0502040204020203" pitchFamily="34" charset="0"/>
                <a:cs typeface="Arial" panose="020B0604020202020204" pitchFamily="34" charset="0"/>
              </a:rPr>
              <a:t> levels</a:t>
            </a:r>
          </a:p>
        </p:txBody>
      </p:sp>
      <p:sp>
        <p:nvSpPr>
          <p:cNvPr id="3" name="Rectangle 2">
            <a:extLst>
              <a:ext uri="{FF2B5EF4-FFF2-40B4-BE49-F238E27FC236}">
                <a16:creationId xmlns:a16="http://schemas.microsoft.com/office/drawing/2014/main" id="{C845EAA9-BE14-43EC-B404-241A88BB5B94}"/>
              </a:ext>
            </a:extLst>
          </p:cNvPr>
          <p:cNvSpPr/>
          <p:nvPr/>
        </p:nvSpPr>
        <p:spPr>
          <a:xfrm>
            <a:off x="4446308" y="1994033"/>
            <a:ext cx="3308809" cy="2893100"/>
          </a:xfrm>
          <a:prstGeom prst="rect">
            <a:avLst/>
          </a:prstGeom>
          <a:noFill/>
          <a:ln>
            <a:noFill/>
          </a:ln>
        </p:spPr>
        <p:txBody>
          <a:bodyPr wrap="square">
            <a:spAutoFit/>
          </a:bodyPr>
          <a:lstStyle/>
          <a:p>
            <a:pPr>
              <a:spcBef>
                <a:spcPts val="1200"/>
              </a:spcBef>
            </a:pPr>
            <a:r>
              <a:rPr lang="en-GB" b="1" dirty="0">
                <a:solidFill>
                  <a:schemeClr val="accent1"/>
                </a:solidFill>
                <a:latin typeface="Arial" panose="020B0604020202020204" pitchFamily="34" charset="0"/>
                <a:ea typeface="Segoe UI" panose="020B0502040204020203" pitchFamily="34" charset="0"/>
                <a:cs typeface="Arial" panose="020B0604020202020204" pitchFamily="34" charset="0"/>
              </a:rPr>
              <a:t>58% of sites qualified for </a:t>
            </a:r>
            <a:r>
              <a:rPr lang="en-GB" b="1" u="sng" dirty="0">
                <a:solidFill>
                  <a:schemeClr val="accent2"/>
                </a:solidFill>
                <a:latin typeface="Arial" panose="020B0604020202020204" pitchFamily="34" charset="0"/>
                <a:ea typeface="Segoe UI" panose="020B0502040204020203" pitchFamily="34" charset="0"/>
                <a:cs typeface="Arial" panose="020B0604020202020204" pitchFamily="34" charset="0"/>
              </a:rPr>
              <a:t>gift aid</a:t>
            </a:r>
            <a:r>
              <a:rPr lang="en-GB" b="1" dirty="0">
                <a:solidFill>
                  <a:schemeClr val="accent1"/>
                </a:solidFill>
                <a:latin typeface="Arial" panose="020B0604020202020204" pitchFamily="34" charset="0"/>
                <a:ea typeface="Segoe UI" panose="020B0502040204020203" pitchFamily="34" charset="0"/>
                <a:cs typeface="Arial" panose="020B0604020202020204" pitchFamily="34" charset="0"/>
              </a:rPr>
              <a:t>, and this has remained an important revenue source in 2021.</a:t>
            </a:r>
          </a:p>
          <a:p>
            <a:pPr>
              <a:spcBef>
                <a:spcPts val="1200"/>
              </a:spcBef>
            </a:pPr>
            <a:r>
              <a:rPr lang="en-GB" dirty="0">
                <a:solidFill>
                  <a:schemeClr val="accent1"/>
                </a:solidFill>
                <a:latin typeface="Arial" panose="020B0604020202020204" pitchFamily="34" charset="0"/>
                <a:ea typeface="Segoe UI" panose="020B0502040204020203" pitchFamily="34" charset="0"/>
                <a:cs typeface="Arial" panose="020B0604020202020204" pitchFamily="34" charset="0"/>
              </a:rPr>
              <a:t>62% of attractions secured similar or higher levels of gift aid compared to before the pandemic in 2019</a:t>
            </a:r>
            <a:endParaRPr lang="en-GB" b="1" dirty="0">
              <a:solidFill>
                <a:schemeClr val="accent1"/>
              </a:solidFill>
              <a:latin typeface="Arial" panose="020B0604020202020204" pitchFamily="34" charset="0"/>
              <a:ea typeface="Segoe UI" panose="020B0502040204020203" pitchFamily="34" charset="0"/>
              <a:cs typeface="Arial" panose="020B0604020202020204" pitchFamily="34" charset="0"/>
            </a:endParaRPr>
          </a:p>
          <a:p>
            <a:pPr>
              <a:spcBef>
                <a:spcPts val="1200"/>
              </a:spcBef>
            </a:pPr>
            <a:endParaRPr lang="en-GB" b="1" dirty="0">
              <a:solidFill>
                <a:schemeClr val="accent1"/>
              </a:solidFill>
              <a:latin typeface="Arial" panose="020B0604020202020204" pitchFamily="34" charset="0"/>
              <a:ea typeface="Segoe UI" panose="020B0502040204020203" pitchFamily="34" charset="0"/>
              <a:cs typeface="Arial" panose="020B0604020202020204" pitchFamily="34" charset="0"/>
            </a:endParaRPr>
          </a:p>
        </p:txBody>
      </p:sp>
      <p:sp>
        <p:nvSpPr>
          <p:cNvPr id="5" name="Rectangle 4">
            <a:extLst>
              <a:ext uri="{FF2B5EF4-FFF2-40B4-BE49-F238E27FC236}">
                <a16:creationId xmlns:a16="http://schemas.microsoft.com/office/drawing/2014/main" id="{16E46B00-B900-4E38-A3B0-89174AA37227}"/>
              </a:ext>
            </a:extLst>
          </p:cNvPr>
          <p:cNvSpPr/>
          <p:nvPr/>
        </p:nvSpPr>
        <p:spPr>
          <a:xfrm>
            <a:off x="8191891" y="1994033"/>
            <a:ext cx="3308809" cy="3477875"/>
          </a:xfrm>
          <a:prstGeom prst="rect">
            <a:avLst/>
          </a:prstGeom>
          <a:noFill/>
          <a:ln>
            <a:noFill/>
          </a:ln>
        </p:spPr>
        <p:txBody>
          <a:bodyPr wrap="square">
            <a:spAutoFit/>
          </a:bodyPr>
          <a:lstStyle/>
          <a:p>
            <a:pPr>
              <a:spcBef>
                <a:spcPts val="1200"/>
              </a:spcBef>
            </a:pPr>
            <a:r>
              <a:rPr lang="en-GB" b="1" dirty="0">
                <a:solidFill>
                  <a:schemeClr val="accent1"/>
                </a:solidFill>
                <a:latin typeface="Arial" panose="020B0604020202020204" pitchFamily="34" charset="0"/>
                <a:ea typeface="Segoe UI" panose="020B0502040204020203" pitchFamily="34" charset="0"/>
                <a:cs typeface="Arial" panose="020B0604020202020204" pitchFamily="34" charset="0"/>
              </a:rPr>
              <a:t>68% of all attractions sought </a:t>
            </a:r>
            <a:r>
              <a:rPr lang="en-GB" b="1" u="sng" dirty="0">
                <a:solidFill>
                  <a:schemeClr val="accent2"/>
                </a:solidFill>
                <a:latin typeface="Arial" panose="020B0604020202020204" pitchFamily="34" charset="0"/>
                <a:ea typeface="Segoe UI" panose="020B0502040204020203" pitchFamily="34" charset="0"/>
                <a:cs typeface="Arial" panose="020B0604020202020204" pitchFamily="34" charset="0"/>
              </a:rPr>
              <a:t>additional funding</a:t>
            </a:r>
            <a:r>
              <a:rPr lang="en-GB" b="1" dirty="0">
                <a:solidFill>
                  <a:schemeClr val="accent2"/>
                </a:solidFill>
                <a:latin typeface="Arial" panose="020B0604020202020204" pitchFamily="34" charset="0"/>
                <a:ea typeface="Segoe UI" panose="020B0502040204020203" pitchFamily="34" charset="0"/>
                <a:cs typeface="Arial" panose="020B0604020202020204" pitchFamily="34" charset="0"/>
              </a:rPr>
              <a:t> </a:t>
            </a:r>
            <a:r>
              <a:rPr lang="en-GB" b="1" dirty="0">
                <a:solidFill>
                  <a:schemeClr val="accent1"/>
                </a:solidFill>
                <a:latin typeface="Arial" panose="020B0604020202020204" pitchFamily="34" charset="0"/>
                <a:ea typeface="Segoe UI" panose="020B0502040204020203" pitchFamily="34" charset="0"/>
                <a:cs typeface="Arial" panose="020B0604020202020204" pitchFamily="34" charset="0"/>
              </a:rPr>
              <a:t>during 2021</a:t>
            </a:r>
          </a:p>
          <a:p>
            <a:pPr>
              <a:spcBef>
                <a:spcPts val="1200"/>
              </a:spcBef>
            </a:pPr>
            <a:endParaRPr lang="en-GB" b="1" dirty="0">
              <a:solidFill>
                <a:schemeClr val="accent1"/>
              </a:solidFill>
              <a:latin typeface="Arial" panose="020B0604020202020204" pitchFamily="34" charset="0"/>
              <a:ea typeface="Segoe UI" panose="020B0502040204020203" pitchFamily="34" charset="0"/>
              <a:cs typeface="Arial" panose="020B0604020202020204" pitchFamily="34" charset="0"/>
            </a:endParaRPr>
          </a:p>
          <a:p>
            <a:pPr marL="285750" indent="-285750">
              <a:spcBef>
                <a:spcPts val="1200"/>
              </a:spcBef>
              <a:buFont typeface="Arial" panose="020B0604020202020204" pitchFamily="34" charset="0"/>
              <a:buChar char="•"/>
            </a:pPr>
            <a:r>
              <a:rPr lang="en-GB" b="1" dirty="0">
                <a:solidFill>
                  <a:schemeClr val="accent1"/>
                </a:solidFill>
                <a:latin typeface="Arial" panose="020B0604020202020204" pitchFamily="34" charset="0"/>
                <a:ea typeface="Segoe UI" panose="020B0502040204020203" pitchFamily="34" charset="0"/>
                <a:cs typeface="Arial" panose="020B0604020202020204" pitchFamily="34" charset="0"/>
              </a:rPr>
              <a:t>45% were able to secure what they needed</a:t>
            </a:r>
          </a:p>
          <a:p>
            <a:pPr marL="285750" indent="-285750">
              <a:spcBef>
                <a:spcPts val="1200"/>
              </a:spcBef>
              <a:buFont typeface="Arial" panose="020B0604020202020204" pitchFamily="34" charset="0"/>
              <a:buChar char="•"/>
            </a:pPr>
            <a:r>
              <a:rPr lang="en-GB" b="1" dirty="0">
                <a:solidFill>
                  <a:schemeClr val="accent1"/>
                </a:solidFill>
                <a:latin typeface="Arial" panose="020B0604020202020204" pitchFamily="34" charset="0"/>
                <a:ea typeface="Segoe UI" panose="020B0502040204020203" pitchFamily="34" charset="0"/>
                <a:cs typeface="Arial" panose="020B0604020202020204" pitchFamily="34" charset="0"/>
              </a:rPr>
              <a:t>20% were able to secure part of what we needed</a:t>
            </a:r>
          </a:p>
          <a:p>
            <a:pPr marL="285750" indent="-285750">
              <a:spcBef>
                <a:spcPts val="1200"/>
              </a:spcBef>
              <a:buFont typeface="Arial" panose="020B0604020202020204" pitchFamily="34" charset="0"/>
              <a:buChar char="•"/>
            </a:pPr>
            <a:r>
              <a:rPr lang="en-GB" b="1" dirty="0">
                <a:solidFill>
                  <a:schemeClr val="accent1"/>
                </a:solidFill>
                <a:latin typeface="Arial" panose="020B0604020202020204" pitchFamily="34" charset="0"/>
                <a:ea typeface="Segoe UI" panose="020B0502040204020203" pitchFamily="34" charset="0"/>
                <a:cs typeface="Arial" panose="020B0604020202020204" pitchFamily="34" charset="0"/>
              </a:rPr>
              <a:t>4% were unsuccessful in securing funding</a:t>
            </a:r>
          </a:p>
        </p:txBody>
      </p:sp>
    </p:spTree>
    <p:extLst>
      <p:ext uri="{BB962C8B-B14F-4D97-AF65-F5344CB8AC3E}">
        <p14:creationId xmlns:p14="http://schemas.microsoft.com/office/powerpoint/2010/main" val="48099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3FFA-7C83-48C4-B660-735F71519A72}"/>
              </a:ext>
            </a:extLst>
          </p:cNvPr>
          <p:cNvSpPr>
            <a:spLocks noGrp="1"/>
          </p:cNvSpPr>
          <p:nvPr>
            <p:ph type="title"/>
          </p:nvPr>
        </p:nvSpPr>
        <p:spPr>
          <a:xfrm>
            <a:off x="905254" y="394571"/>
            <a:ext cx="11151628" cy="519829"/>
          </a:xfrm>
        </p:spPr>
        <p:txBody>
          <a:bodyPr>
            <a:noAutofit/>
          </a:bodyPr>
          <a:lstStyle/>
          <a:p>
            <a:r>
              <a:rPr lang="en-GB" sz="2400" dirty="0"/>
              <a:t>The funding sources that attractions have used most were: government funding, peer to peer lending and community shares</a:t>
            </a:r>
          </a:p>
        </p:txBody>
      </p:sp>
      <p:sp>
        <p:nvSpPr>
          <p:cNvPr id="4" name="Text Placeholder 3">
            <a:extLst>
              <a:ext uri="{FF2B5EF4-FFF2-40B4-BE49-F238E27FC236}">
                <a16:creationId xmlns:a16="http://schemas.microsoft.com/office/drawing/2014/main" id="{270DE61F-4EA9-4E43-8470-2E8418E818EB}"/>
              </a:ext>
            </a:extLst>
          </p:cNvPr>
          <p:cNvSpPr>
            <a:spLocks noGrp="1"/>
          </p:cNvSpPr>
          <p:nvPr>
            <p:ph type="body" sz="quarter" idx="11"/>
          </p:nvPr>
        </p:nvSpPr>
        <p:spPr/>
        <p:txBody>
          <a:bodyPr/>
          <a:lstStyle/>
          <a:p>
            <a:r>
              <a:rPr lang="en-GB" dirty="0"/>
              <a:t>Source: Annual attractions survey, 2021 data</a:t>
            </a:r>
          </a:p>
        </p:txBody>
      </p:sp>
      <p:graphicFrame>
        <p:nvGraphicFramePr>
          <p:cNvPr id="9" name="Chart 8" descr="Types of funds attractions have used in the past %&#10;&#10;Chart showing the percentage of attractions that have used a type of fund in the past.">
            <a:extLst>
              <a:ext uri="{FF2B5EF4-FFF2-40B4-BE49-F238E27FC236}">
                <a16:creationId xmlns:a16="http://schemas.microsoft.com/office/drawing/2014/main" id="{FBBDAB04-B422-4132-B437-6BD91C3A6221}"/>
              </a:ext>
            </a:extLst>
          </p:cNvPr>
          <p:cNvGraphicFramePr/>
          <p:nvPr>
            <p:extLst/>
          </p:nvPr>
        </p:nvGraphicFramePr>
        <p:xfrm>
          <a:off x="1192491" y="2228176"/>
          <a:ext cx="9209314" cy="33575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043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06497-1201-4230-8F6B-E9EDE7DD1289}"/>
              </a:ext>
            </a:extLst>
          </p:cNvPr>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BE2EB7-32F6-4878-B2F9-F265C8947871}"/>
              </a:ext>
            </a:extLst>
          </p:cNvPr>
          <p:cNvSpPr/>
          <p:nvPr/>
        </p:nvSpPr>
        <p:spPr>
          <a:xfrm>
            <a:off x="2365342" y="1790307"/>
            <a:ext cx="7461315" cy="327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1"/>
                </a:solidFill>
                <a:latin typeface="Arial Black" panose="020B0A04020102020204" pitchFamily="34" charset="0"/>
              </a:rPr>
              <a:t>TAKE OUT 4</a:t>
            </a:r>
          </a:p>
          <a:p>
            <a:pPr algn="ctr"/>
            <a:r>
              <a:rPr lang="en-GB" sz="4400" dirty="0">
                <a:solidFill>
                  <a:schemeClr val="accent1"/>
                </a:solidFill>
                <a:latin typeface="Arial Black" panose="020B0A04020102020204" pitchFamily="34" charset="0"/>
              </a:rPr>
              <a:t>-------------------------------------</a:t>
            </a:r>
          </a:p>
          <a:p>
            <a:pPr algn="ctr"/>
            <a:r>
              <a:rPr lang="en-GB" sz="4400" dirty="0">
                <a:solidFill>
                  <a:schemeClr val="accent1"/>
                </a:solidFill>
                <a:latin typeface="Arial Black" panose="020B0A04020102020204" pitchFamily="34" charset="0"/>
              </a:rPr>
              <a:t>DIGITAL CONTENT</a:t>
            </a:r>
          </a:p>
        </p:txBody>
      </p:sp>
    </p:spTree>
    <p:extLst>
      <p:ext uri="{BB962C8B-B14F-4D97-AF65-F5344CB8AC3E}">
        <p14:creationId xmlns:p14="http://schemas.microsoft.com/office/powerpoint/2010/main" val="171870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211296-E6FC-4411-B09C-F8C0ADC97C6A}"/>
              </a:ext>
            </a:extLst>
          </p:cNvPr>
          <p:cNvSpPr>
            <a:spLocks noGrp="1"/>
          </p:cNvSpPr>
          <p:nvPr>
            <p:ph type="body" sz="quarter" idx="11"/>
          </p:nvPr>
        </p:nvSpPr>
        <p:spPr/>
        <p:txBody>
          <a:bodyPr/>
          <a:lstStyle/>
          <a:p>
            <a:r>
              <a:rPr lang="en-GB" dirty="0"/>
              <a:t>Source: Annual attractions survey, 2021 data</a:t>
            </a:r>
          </a:p>
        </p:txBody>
      </p:sp>
      <p:sp>
        <p:nvSpPr>
          <p:cNvPr id="19" name="Rectangle 18">
            <a:extLst>
              <a:ext uri="{FF2B5EF4-FFF2-40B4-BE49-F238E27FC236}">
                <a16:creationId xmlns:a16="http://schemas.microsoft.com/office/drawing/2014/main" id="{2C023FBB-929E-4B63-A447-7B80C2115B84}"/>
              </a:ext>
            </a:extLst>
          </p:cNvPr>
          <p:cNvSpPr/>
          <p:nvPr/>
        </p:nvSpPr>
        <p:spPr>
          <a:xfrm>
            <a:off x="0" y="0"/>
            <a:ext cx="12192000" cy="111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E1B45E9-1C8B-45AE-9833-25641AC58213}"/>
              </a:ext>
            </a:extLst>
          </p:cNvPr>
          <p:cNvSpPr txBox="1">
            <a:spLocks/>
          </p:cNvSpPr>
          <p:nvPr/>
        </p:nvSpPr>
        <p:spPr>
          <a:xfrm>
            <a:off x="334964" y="175224"/>
            <a:ext cx="11533382" cy="79618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3200" kern="1200" cap="none" baseline="0">
                <a:solidFill>
                  <a:schemeClr val="accent1"/>
                </a:solidFill>
                <a:latin typeface="Arial Black" panose="020B0604020202020204" pitchFamily="34" charset="0"/>
                <a:ea typeface="+mj-ea"/>
                <a:cs typeface="+mj-cs"/>
              </a:defRPr>
            </a:lvl1pPr>
          </a:lstStyle>
          <a:p>
            <a:r>
              <a:rPr lang="en-GB" sz="2400" u="sng" dirty="0">
                <a:solidFill>
                  <a:schemeClr val="bg1"/>
                </a:solidFill>
              </a:rPr>
              <a:t>Take out 4:</a:t>
            </a:r>
            <a:r>
              <a:rPr lang="en-GB" sz="2400" dirty="0">
                <a:solidFill>
                  <a:schemeClr val="bg1"/>
                </a:solidFill>
              </a:rPr>
              <a:t> 66% of attractions developed (mostly free) digital content to engage with their audiences during the pandemic</a:t>
            </a:r>
          </a:p>
        </p:txBody>
      </p:sp>
      <p:sp>
        <p:nvSpPr>
          <p:cNvPr id="5" name="Content Placeholder 6">
            <a:extLst>
              <a:ext uri="{FF2B5EF4-FFF2-40B4-BE49-F238E27FC236}">
                <a16:creationId xmlns:a16="http://schemas.microsoft.com/office/drawing/2014/main" id="{65EF3E44-BA95-4ABD-8C55-810CA7A8057A}"/>
              </a:ext>
            </a:extLst>
          </p:cNvPr>
          <p:cNvSpPr txBox="1">
            <a:spLocks/>
          </p:cNvSpPr>
          <p:nvPr/>
        </p:nvSpPr>
        <p:spPr>
          <a:xfrm>
            <a:off x="600170" y="1287025"/>
            <a:ext cx="7488027" cy="645205"/>
          </a:xfrm>
          <a:prstGeom prst="rect">
            <a:avLst/>
          </a:prstGeom>
        </p:spPr>
        <p:txBody>
          <a:bodyPr/>
          <a:lstStyle>
            <a:lvl1pPr marL="342900" indent="-3429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chemeClr val="accent1"/>
              </a:buClr>
              <a:buFont typeface="Verdana" pitchFamily="34" charset="0"/>
              <a:buChar char="−"/>
              <a:defRPr sz="1200" baseline="0">
                <a:solidFill>
                  <a:schemeClr val="tx1"/>
                </a:solidFill>
                <a:latin typeface="Verdana" pitchFamily="34" charset="0"/>
                <a:ea typeface="+mn-ea"/>
              </a:defRPr>
            </a:lvl2pPr>
            <a:lvl3pPr marL="11430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3pPr>
            <a:lvl4pPr marL="16002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4pPr>
            <a:lvl5pPr marL="20574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spcBef>
                <a:spcPts val="0"/>
              </a:spcBef>
              <a:spcAft>
                <a:spcPts val="0"/>
              </a:spcAft>
              <a:buNone/>
            </a:pPr>
            <a:r>
              <a:rPr lang="en-GB" sz="1600" b="1" u="sng" dirty="0">
                <a:solidFill>
                  <a:schemeClr val="accent1"/>
                </a:solidFill>
                <a:latin typeface="Arial" panose="020B0604020202020204" pitchFamily="34" charset="0"/>
                <a:ea typeface="Segoe UI" panose="020B0502040204020203" pitchFamily="34" charset="0"/>
                <a:cs typeface="Arial" panose="020B0604020202020204" pitchFamily="34" charset="0"/>
              </a:rPr>
              <a:t>Marketing &amp; content that attractions put in place to engage with their audiences during the pandemic </a:t>
            </a:r>
          </a:p>
          <a:p>
            <a:pPr marL="0" indent="0" algn="ctr">
              <a:spcBef>
                <a:spcPts val="0"/>
              </a:spcBef>
              <a:spcAft>
                <a:spcPts val="0"/>
              </a:spcAft>
              <a:buNone/>
            </a:pPr>
            <a:r>
              <a:rPr lang="en-GB" sz="1600" b="1" u="sng" dirty="0">
                <a:solidFill>
                  <a:schemeClr val="accent1"/>
                </a:solidFill>
                <a:latin typeface="Arial" panose="020B0604020202020204" pitchFamily="34" charset="0"/>
                <a:ea typeface="Segoe UI" panose="020B0502040204020203" pitchFamily="34" charset="0"/>
                <a:cs typeface="Arial" panose="020B0604020202020204" pitchFamily="34" charset="0"/>
              </a:rPr>
              <a:t>[% of attractions introducing the specific content]</a:t>
            </a:r>
          </a:p>
        </p:txBody>
      </p:sp>
      <p:graphicFrame>
        <p:nvGraphicFramePr>
          <p:cNvPr id="6" name="Table 5" descr="Table showing measures attractions put in place to address the impact of COVID-19 and engage with audiences in 2020&#10;">
            <a:extLst>
              <a:ext uri="{FF2B5EF4-FFF2-40B4-BE49-F238E27FC236}">
                <a16:creationId xmlns:a16="http://schemas.microsoft.com/office/drawing/2014/main" id="{111E8CA8-7E02-4489-A616-B342F1F9741A}"/>
              </a:ext>
            </a:extLst>
          </p:cNvPr>
          <p:cNvGraphicFramePr>
            <a:graphicFrameLocks noGrp="1"/>
          </p:cNvGraphicFramePr>
          <p:nvPr>
            <p:extLst>
              <p:ext uri="{D42A27DB-BD31-4B8C-83A1-F6EECF244321}">
                <p14:modId xmlns:p14="http://schemas.microsoft.com/office/powerpoint/2010/main" val="3391398295"/>
              </p:ext>
            </p:extLst>
          </p:nvPr>
        </p:nvGraphicFramePr>
        <p:xfrm>
          <a:off x="600170" y="2164816"/>
          <a:ext cx="7488026" cy="4046332"/>
        </p:xfrm>
        <a:graphic>
          <a:graphicData uri="http://schemas.openxmlformats.org/drawingml/2006/table">
            <a:tbl>
              <a:tblPr firstRow="1" firstCol="1">
                <a:tableStyleId>{5C22544A-7EE6-4342-B048-85BDC9FD1C3A}</a:tableStyleId>
              </a:tblPr>
              <a:tblGrid>
                <a:gridCol w="4380605">
                  <a:extLst>
                    <a:ext uri="{9D8B030D-6E8A-4147-A177-3AD203B41FA5}">
                      <a16:colId xmlns:a16="http://schemas.microsoft.com/office/drawing/2014/main" val="20000"/>
                    </a:ext>
                  </a:extLst>
                </a:gridCol>
                <a:gridCol w="1035807">
                  <a:extLst>
                    <a:ext uri="{9D8B030D-6E8A-4147-A177-3AD203B41FA5}">
                      <a16:colId xmlns:a16="http://schemas.microsoft.com/office/drawing/2014/main" val="20001"/>
                    </a:ext>
                  </a:extLst>
                </a:gridCol>
                <a:gridCol w="1035807">
                  <a:extLst>
                    <a:ext uri="{9D8B030D-6E8A-4147-A177-3AD203B41FA5}">
                      <a16:colId xmlns:a16="http://schemas.microsoft.com/office/drawing/2014/main" val="3925414591"/>
                    </a:ext>
                  </a:extLst>
                </a:gridCol>
                <a:gridCol w="1035807">
                  <a:extLst>
                    <a:ext uri="{9D8B030D-6E8A-4147-A177-3AD203B41FA5}">
                      <a16:colId xmlns:a16="http://schemas.microsoft.com/office/drawing/2014/main" val="3711996547"/>
                    </a:ext>
                  </a:extLst>
                </a:gridCol>
              </a:tblGrid>
              <a:tr h="541856">
                <a:tc>
                  <a:txBody>
                    <a:bodyPr/>
                    <a:lstStyle/>
                    <a:p>
                      <a:pPr marL="0" marR="0" lvl="0" indent="0" algn="r" defTabSz="756026" rtl="0" eaLnBrk="1" fontAlgn="auto" latinLnBrk="0" hangingPunct="1">
                        <a:lnSpc>
                          <a:spcPct val="100000"/>
                        </a:lnSpc>
                        <a:spcBef>
                          <a:spcPts val="0"/>
                        </a:spcBef>
                        <a:spcAft>
                          <a:spcPts val="0"/>
                        </a:spcAft>
                        <a:buClrTx/>
                        <a:buSzTx/>
                        <a:buFontTx/>
                        <a:buNone/>
                        <a:tabLst/>
                        <a:defRPr/>
                      </a:pPr>
                      <a:endParaRPr lang="en-GB" sz="1600" b="1" dirty="0">
                        <a:solidFill>
                          <a:schemeClr val="bg1"/>
                        </a:solidFill>
                        <a:latin typeface="+mn-lt"/>
                        <a:ea typeface="Segoe UI" panose="020B0502040204020203" pitchFamily="34" charset="0"/>
                        <a:cs typeface="Arial" pitchFamily="34" charset="0"/>
                      </a:endParaRP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0742"/>
                    </a:solidFill>
                  </a:tcPr>
                </a:tc>
                <a:tc>
                  <a:txBody>
                    <a:bodyPr/>
                    <a:lstStyle/>
                    <a:p>
                      <a:pPr algn="ctr"/>
                      <a:r>
                        <a:rPr lang="en-GB" sz="1600" b="1" dirty="0">
                          <a:solidFill>
                            <a:schemeClr val="bg1"/>
                          </a:solidFill>
                          <a:latin typeface="+mn-lt"/>
                          <a:ea typeface="Segoe UI" panose="020B0502040204020203" pitchFamily="34" charset="0"/>
                          <a:cs typeface="Arial" pitchFamily="34" charset="0"/>
                        </a:rPr>
                        <a:t>2021</a:t>
                      </a:r>
                    </a:p>
                    <a:p>
                      <a:pPr algn="ctr"/>
                      <a:r>
                        <a:rPr lang="en-GB" sz="1600" b="1" dirty="0">
                          <a:solidFill>
                            <a:schemeClr val="bg1"/>
                          </a:solidFill>
                          <a:latin typeface="+mn-lt"/>
                          <a:ea typeface="Segoe UI" panose="020B0502040204020203" pitchFamily="34" charset="0"/>
                          <a:cs typeface="Arial" pitchFamily="34" charset="0"/>
                        </a:rPr>
                        <a:t>All sites</a:t>
                      </a:r>
                    </a:p>
                  </a:txBody>
                  <a:tcPr marL="66344" marR="66344" marT="29481" marB="294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0742"/>
                    </a:solidFill>
                  </a:tcPr>
                </a:tc>
                <a:tc>
                  <a:txBody>
                    <a:bodyPr/>
                    <a:lstStyle/>
                    <a:p>
                      <a:pPr algn="ctr"/>
                      <a:r>
                        <a:rPr lang="en-GB" sz="1600" b="1" dirty="0">
                          <a:solidFill>
                            <a:schemeClr val="bg1"/>
                          </a:solidFill>
                          <a:latin typeface="+mn-lt"/>
                          <a:ea typeface="Segoe UI" panose="020B0502040204020203" pitchFamily="34" charset="0"/>
                          <a:cs typeface="Arial" panose="020B0604020202020204" pitchFamily="34" charset="0"/>
                        </a:rPr>
                        <a:t>Free sites</a:t>
                      </a:r>
                    </a:p>
                    <a:p>
                      <a:pPr algn="ctr"/>
                      <a:r>
                        <a:rPr lang="en-GB" sz="1600" b="1" dirty="0">
                          <a:solidFill>
                            <a:schemeClr val="bg1"/>
                          </a:solidFill>
                          <a:latin typeface="+mn-lt"/>
                          <a:ea typeface="Segoe UI" panose="020B0502040204020203" pitchFamily="34" charset="0"/>
                          <a:cs typeface="Arial" panose="020B0604020202020204" pitchFamily="34" charset="0"/>
                        </a:rPr>
                        <a:t>(361)</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0742"/>
                    </a:solidFill>
                  </a:tcPr>
                </a:tc>
                <a:tc>
                  <a:txBody>
                    <a:bodyPr/>
                    <a:lstStyle/>
                    <a:p>
                      <a:pPr algn="ctr"/>
                      <a:r>
                        <a:rPr lang="en-GB" sz="1600" b="1" dirty="0">
                          <a:solidFill>
                            <a:schemeClr val="bg1"/>
                          </a:solidFill>
                          <a:latin typeface="+mn-lt"/>
                          <a:ea typeface="Segoe UI" panose="020B0502040204020203" pitchFamily="34" charset="0"/>
                          <a:cs typeface="Arial" panose="020B0604020202020204" pitchFamily="34" charset="0"/>
                        </a:rPr>
                        <a:t>Paid sites</a:t>
                      </a:r>
                    </a:p>
                    <a:p>
                      <a:pPr algn="ctr"/>
                      <a:r>
                        <a:rPr lang="en-GB" sz="1600" b="1" dirty="0">
                          <a:solidFill>
                            <a:schemeClr val="bg1"/>
                          </a:solidFill>
                          <a:latin typeface="+mn-lt"/>
                          <a:ea typeface="Segoe UI" panose="020B0502040204020203" pitchFamily="34" charset="0"/>
                          <a:cs typeface="Arial" panose="020B0604020202020204" pitchFamily="34" charset="0"/>
                        </a:rPr>
                        <a:t>(570)</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0742"/>
                    </a:solidFill>
                  </a:tcPr>
                </a:tc>
                <a:extLst>
                  <a:ext uri="{0D108BD9-81ED-4DB2-BD59-A6C34878D82A}">
                    <a16:rowId xmlns:a16="http://schemas.microsoft.com/office/drawing/2014/main" val="10000"/>
                  </a:ext>
                </a:extLst>
              </a:tr>
              <a:tr h="325585">
                <a:tc>
                  <a:txBody>
                    <a:bodyPr/>
                    <a:lstStyle/>
                    <a:p>
                      <a:pPr algn="r"/>
                      <a:r>
                        <a:rPr lang="en-GB" sz="1600" b="1" kern="1200" dirty="0">
                          <a:solidFill>
                            <a:schemeClr val="bg1"/>
                          </a:solidFill>
                          <a:latin typeface="+mn-lt"/>
                          <a:ea typeface="+mn-ea"/>
                          <a:cs typeface="Arial" panose="020B0604020202020204" pitchFamily="34" charset="0"/>
                        </a:rPr>
                        <a:t>Online tours/ video content - for free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5585">
                <a:tc>
                  <a:txBody>
                    <a:bodyPr/>
                    <a:lstStyle/>
                    <a:p>
                      <a:pPr algn="r"/>
                      <a:r>
                        <a:rPr lang="en-GB" sz="1600" b="1" kern="1200" dirty="0">
                          <a:solidFill>
                            <a:schemeClr val="bg1"/>
                          </a:solidFill>
                          <a:latin typeface="+mn-lt"/>
                          <a:ea typeface="+mn-ea"/>
                          <a:cs typeface="Arial" panose="020B0604020202020204" pitchFamily="34" charset="0"/>
                        </a:rPr>
                        <a:t>Home-schooling/ family content – for free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5585">
                <a:tc>
                  <a:txBody>
                    <a:bodyPr/>
                    <a:lstStyle/>
                    <a:p>
                      <a:pPr algn="r"/>
                      <a:r>
                        <a:rPr lang="en-GB" sz="1600" b="1" kern="1200" dirty="0">
                          <a:solidFill>
                            <a:schemeClr val="bg1"/>
                          </a:solidFill>
                          <a:latin typeface="+mn-lt"/>
                          <a:ea typeface="+mn-ea"/>
                          <a:cs typeface="Arial" panose="020B0604020202020204" pitchFamily="34" charset="0"/>
                        </a:rPr>
                        <a:t>Online learning (schools/adults) – for free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521641"/>
                  </a:ext>
                </a:extLst>
              </a:tr>
              <a:tr h="325585">
                <a:tc>
                  <a:txBody>
                    <a:bodyPr/>
                    <a:lstStyle/>
                    <a:p>
                      <a:pPr algn="r"/>
                      <a:r>
                        <a:rPr lang="en-GB" sz="1600" b="1" kern="1200" dirty="0">
                          <a:solidFill>
                            <a:schemeClr val="bg1"/>
                          </a:solidFill>
                          <a:latin typeface="+mn-lt"/>
                          <a:ea typeface="+mn-ea"/>
                          <a:cs typeface="Arial" panose="020B0604020202020204" pitchFamily="34" charset="0"/>
                        </a:rPr>
                        <a:t>Online tours/ video content – at a cost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6507976"/>
                  </a:ext>
                </a:extLst>
              </a:tr>
              <a:tr h="325585">
                <a:tc>
                  <a:txBody>
                    <a:bodyPr/>
                    <a:lstStyle/>
                    <a:p>
                      <a:pPr algn="r"/>
                      <a:r>
                        <a:rPr lang="en-GB" sz="1600" b="1" kern="1200" dirty="0">
                          <a:solidFill>
                            <a:schemeClr val="bg1"/>
                          </a:solidFill>
                          <a:latin typeface="+mn-lt"/>
                          <a:ea typeface="+mn-ea"/>
                          <a:cs typeface="Arial" panose="020B0604020202020204" pitchFamily="34" charset="0"/>
                        </a:rPr>
                        <a:t>Home-schooling/ family content – at a cost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420426"/>
                  </a:ext>
                </a:extLst>
              </a:tr>
              <a:tr h="325585">
                <a:tc>
                  <a:txBody>
                    <a:bodyPr/>
                    <a:lstStyle/>
                    <a:p>
                      <a:pPr algn="r"/>
                      <a:r>
                        <a:rPr lang="en-GB" sz="1600" b="1" kern="1200" dirty="0">
                          <a:solidFill>
                            <a:schemeClr val="bg1"/>
                          </a:solidFill>
                          <a:latin typeface="+mn-lt"/>
                          <a:ea typeface="+mn-ea"/>
                          <a:cs typeface="Arial" panose="020B0604020202020204" pitchFamily="34" charset="0"/>
                        </a:rPr>
                        <a:t>Online learning (schools/adults) – at a cost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759147"/>
                  </a:ext>
                </a:extLst>
              </a:tr>
              <a:tr h="325585">
                <a:tc>
                  <a:txBody>
                    <a:bodyPr/>
                    <a:lstStyle/>
                    <a:p>
                      <a:pPr algn="r"/>
                      <a:r>
                        <a:rPr lang="en-GB" sz="1600" b="1" kern="1200" dirty="0">
                          <a:solidFill>
                            <a:schemeClr val="bg1"/>
                          </a:solidFill>
                          <a:latin typeface="+mn-lt"/>
                          <a:ea typeface="+mn-ea"/>
                          <a:cs typeface="Arial" panose="020B0604020202020204" pitchFamily="34" charset="0"/>
                        </a:rPr>
                        <a:t>Developed online retail offer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7587352"/>
                  </a:ext>
                </a:extLst>
              </a:tr>
              <a:tr h="325585">
                <a:tc>
                  <a:txBody>
                    <a:bodyPr/>
                    <a:lstStyle/>
                    <a:p>
                      <a:pPr algn="r"/>
                      <a:r>
                        <a:rPr lang="en-GB" sz="1600" b="1" kern="1200" dirty="0">
                          <a:solidFill>
                            <a:schemeClr val="bg1"/>
                          </a:solidFill>
                          <a:latin typeface="+mn-lt"/>
                          <a:ea typeface="+mn-ea"/>
                          <a:cs typeface="Arial" panose="020B0604020202020204" pitchFamily="34" charset="0"/>
                        </a:rPr>
                        <a:t>Digitised collections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692257"/>
                  </a:ext>
                </a:extLst>
              </a:tr>
              <a:tr h="325585">
                <a:tc>
                  <a:txBody>
                    <a:bodyPr/>
                    <a:lstStyle/>
                    <a:p>
                      <a:pPr algn="r"/>
                      <a:r>
                        <a:rPr lang="en-GB" sz="1600" b="1" kern="1200" dirty="0">
                          <a:solidFill>
                            <a:schemeClr val="bg1"/>
                          </a:solidFill>
                          <a:latin typeface="+mn-lt"/>
                          <a:ea typeface="+mn-ea"/>
                          <a:cs typeface="Arial" panose="020B0604020202020204" pitchFamily="34" charset="0"/>
                        </a:rPr>
                        <a:t>Used augmented reality on site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479395"/>
                  </a:ext>
                </a:extLst>
              </a:tr>
              <a:tr h="325585">
                <a:tc>
                  <a:txBody>
                    <a:bodyPr/>
                    <a:lstStyle/>
                    <a:p>
                      <a:pPr algn="r"/>
                      <a:r>
                        <a:rPr lang="en-GB" sz="1600" b="1" kern="1200" dirty="0">
                          <a:solidFill>
                            <a:schemeClr val="bg1"/>
                          </a:solidFill>
                          <a:latin typeface="+mn-lt"/>
                          <a:ea typeface="+mn-ea"/>
                          <a:cs typeface="Arial" panose="020B0604020202020204" pitchFamily="34" charset="0"/>
                        </a:rPr>
                        <a:t>None of these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56026" rtl="0" eaLnBrk="1" fontAlgn="b" latinLnBrk="0" hangingPunct="1"/>
                      <a:r>
                        <a:rPr lang="en-GB" sz="1600" b="1" i="0" u="none" strike="noStrike" kern="1200" dirty="0">
                          <a:solidFill>
                            <a:srgbClr val="000000"/>
                          </a:solidFill>
                          <a:effectLst/>
                          <a:latin typeface="+mn-lt"/>
                          <a:ea typeface="+mn-ea"/>
                          <a:cs typeface="+mn-cs"/>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4289856"/>
                  </a:ext>
                </a:extLst>
              </a:tr>
            </a:tbl>
          </a:graphicData>
        </a:graphic>
      </p:graphicFrame>
      <p:pic>
        <p:nvPicPr>
          <p:cNvPr id="8" name="Picture 7">
            <a:extLst>
              <a:ext uri="{FF2B5EF4-FFF2-40B4-BE49-F238E27FC236}">
                <a16:creationId xmlns:a16="http://schemas.microsoft.com/office/drawing/2014/main" id="{BE0E6356-E274-44CE-AC59-425338E8241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729368" y="1540140"/>
            <a:ext cx="2881313" cy="4464000"/>
          </a:xfrm>
          <a:prstGeom prst="rect">
            <a:avLst/>
          </a:prstGeom>
        </p:spPr>
      </p:pic>
    </p:spTree>
    <p:extLst>
      <p:ext uri="{BB962C8B-B14F-4D97-AF65-F5344CB8AC3E}">
        <p14:creationId xmlns:p14="http://schemas.microsoft.com/office/powerpoint/2010/main" val="282040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1F01-85A1-4226-A20C-AD5E2BBCE4D7}"/>
              </a:ext>
            </a:extLst>
          </p:cNvPr>
          <p:cNvSpPr>
            <a:spLocks noGrp="1"/>
          </p:cNvSpPr>
          <p:nvPr>
            <p:ph type="title"/>
          </p:nvPr>
        </p:nvSpPr>
        <p:spPr/>
        <p:txBody>
          <a:bodyPr>
            <a:noAutofit/>
          </a:bodyPr>
          <a:lstStyle/>
          <a:p>
            <a:r>
              <a:rPr lang="en-GB" sz="2800" dirty="0"/>
              <a:t>The marketing activities helped the revenue growth in 2021</a:t>
            </a:r>
          </a:p>
        </p:txBody>
      </p:sp>
      <p:sp>
        <p:nvSpPr>
          <p:cNvPr id="4" name="Text Placeholder 3">
            <a:extLst>
              <a:ext uri="{FF2B5EF4-FFF2-40B4-BE49-F238E27FC236}">
                <a16:creationId xmlns:a16="http://schemas.microsoft.com/office/drawing/2014/main" id="{3CF5CFAA-626F-44FA-863E-4AAA15D14B2E}"/>
              </a:ext>
            </a:extLst>
          </p:cNvPr>
          <p:cNvSpPr>
            <a:spLocks noGrp="1"/>
          </p:cNvSpPr>
          <p:nvPr>
            <p:ph type="body" sz="quarter" idx="11"/>
          </p:nvPr>
        </p:nvSpPr>
        <p:spPr/>
        <p:txBody>
          <a:bodyPr/>
          <a:lstStyle/>
          <a:p>
            <a:r>
              <a:rPr lang="en-GB" dirty="0"/>
              <a:t>Source: Annual attractions survey, 2021 data</a:t>
            </a:r>
          </a:p>
        </p:txBody>
      </p:sp>
      <p:sp>
        <p:nvSpPr>
          <p:cNvPr id="5" name="Rectangle 4">
            <a:extLst>
              <a:ext uri="{FF2B5EF4-FFF2-40B4-BE49-F238E27FC236}">
                <a16:creationId xmlns:a16="http://schemas.microsoft.com/office/drawing/2014/main" id="{623F630C-BFC5-4F22-AA7B-1656017FEA71}"/>
              </a:ext>
            </a:extLst>
          </p:cNvPr>
          <p:cNvSpPr/>
          <p:nvPr/>
        </p:nvSpPr>
        <p:spPr>
          <a:xfrm>
            <a:off x="2430517" y="1403083"/>
            <a:ext cx="6930300" cy="646331"/>
          </a:xfrm>
          <a:prstGeom prst="rect">
            <a:avLst/>
          </a:prstGeom>
          <a:solidFill>
            <a:schemeClr val="tx2">
              <a:lumMod val="20000"/>
              <a:lumOff val="80000"/>
            </a:schemeClr>
          </a:solidFill>
        </p:spPr>
        <p:txBody>
          <a:bodyPr wrap="square">
            <a:spAutoFit/>
          </a:bodyPr>
          <a:lstStyle/>
          <a:p>
            <a:r>
              <a:rPr lang="en-GB" kern="0" dirty="0">
                <a:solidFill>
                  <a:schemeClr val="accent1"/>
                </a:solidFill>
                <a:latin typeface="Arial" panose="020B0604020202020204" pitchFamily="34" charset="0"/>
                <a:ea typeface="Segoe UI" panose="020B0502040204020203" pitchFamily="34" charset="0"/>
                <a:cs typeface="Arial" panose="020B0604020202020204" pitchFamily="34" charset="0"/>
              </a:rPr>
              <a:t>Provision of free content actually had more impact on revenue than paid content – most likely because this reached more people.</a:t>
            </a:r>
            <a:endParaRPr lang="en-GB" dirty="0"/>
          </a:p>
        </p:txBody>
      </p:sp>
      <p:sp>
        <p:nvSpPr>
          <p:cNvPr id="6" name="Content Placeholder 6">
            <a:extLst>
              <a:ext uri="{FF2B5EF4-FFF2-40B4-BE49-F238E27FC236}">
                <a16:creationId xmlns:a16="http://schemas.microsoft.com/office/drawing/2014/main" id="{09BC36E6-0779-439C-9E9F-275DB1D7A7B7}"/>
              </a:ext>
            </a:extLst>
          </p:cNvPr>
          <p:cNvSpPr txBox="1">
            <a:spLocks/>
          </p:cNvSpPr>
          <p:nvPr/>
        </p:nvSpPr>
        <p:spPr>
          <a:xfrm>
            <a:off x="2430517" y="2441542"/>
            <a:ext cx="6930300" cy="416716"/>
          </a:xfrm>
          <a:prstGeom prst="rect">
            <a:avLst/>
          </a:prstGeom>
        </p:spPr>
        <p:txBody>
          <a:bodyPr anchor="b"/>
          <a:lstStyle>
            <a:lvl1pPr marL="342900" indent="-3429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chemeClr val="accent1"/>
              </a:buClr>
              <a:buFont typeface="Verdana" pitchFamily="34" charset="0"/>
              <a:buChar char="−"/>
              <a:defRPr sz="1200" baseline="0">
                <a:solidFill>
                  <a:schemeClr val="tx1"/>
                </a:solidFill>
                <a:latin typeface="Verdana" pitchFamily="34" charset="0"/>
                <a:ea typeface="+mn-ea"/>
              </a:defRPr>
            </a:lvl2pPr>
            <a:lvl3pPr marL="11430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3pPr>
            <a:lvl4pPr marL="16002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4pPr>
            <a:lvl5pPr marL="20574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nSpc>
                <a:spcPts val="1400"/>
              </a:lnSpc>
              <a:spcBef>
                <a:spcPts val="400"/>
              </a:spcBef>
              <a:spcAft>
                <a:spcPts val="400"/>
              </a:spcAft>
              <a:buNone/>
            </a:pPr>
            <a:r>
              <a:rPr lang="en-GB" sz="1400" b="1" u="sng" dirty="0">
                <a:solidFill>
                  <a:schemeClr val="accent1"/>
                </a:solidFill>
                <a:latin typeface="Arial" panose="020B0604020202020204" pitchFamily="34" charset="0"/>
                <a:ea typeface="Segoe UI" panose="020B0502040204020203" pitchFamily="34" charset="0"/>
                <a:cs typeface="Arial" panose="020B0604020202020204" pitchFamily="34" charset="0"/>
              </a:rPr>
              <a:t>Impact of marketing activities on business performance</a:t>
            </a:r>
          </a:p>
        </p:txBody>
      </p:sp>
      <p:graphicFrame>
        <p:nvGraphicFramePr>
          <p:cNvPr id="7" name="Table 6" descr="Table showing attractions that offer any digital communications and 2018/19 change in total visitor admissions, local visits, schoolchildren visits and gross revenue." title="Impact of digital communications ">
            <a:extLst>
              <a:ext uri="{FF2B5EF4-FFF2-40B4-BE49-F238E27FC236}">
                <a16:creationId xmlns:a16="http://schemas.microsoft.com/office/drawing/2014/main" id="{2EC5BAB7-AB5C-47FA-BDEA-DF06A3A1AB3D}"/>
              </a:ext>
            </a:extLst>
          </p:cNvPr>
          <p:cNvGraphicFramePr>
            <a:graphicFrameLocks noGrp="1"/>
          </p:cNvGraphicFramePr>
          <p:nvPr>
            <p:extLst>
              <p:ext uri="{D42A27DB-BD31-4B8C-83A1-F6EECF244321}">
                <p14:modId xmlns:p14="http://schemas.microsoft.com/office/powerpoint/2010/main" val="460432100"/>
              </p:ext>
            </p:extLst>
          </p:nvPr>
        </p:nvGraphicFramePr>
        <p:xfrm>
          <a:off x="2430516" y="2911557"/>
          <a:ext cx="6930301" cy="2543360"/>
        </p:xfrm>
        <a:graphic>
          <a:graphicData uri="http://schemas.openxmlformats.org/drawingml/2006/table">
            <a:tbl>
              <a:tblPr firstRow="1" bandRow="1">
                <a:tableStyleId>{5C22544A-7EE6-4342-B048-85BDC9FD1C3A}</a:tableStyleId>
              </a:tblPr>
              <a:tblGrid>
                <a:gridCol w="3288005">
                  <a:extLst>
                    <a:ext uri="{9D8B030D-6E8A-4147-A177-3AD203B41FA5}">
                      <a16:colId xmlns:a16="http://schemas.microsoft.com/office/drawing/2014/main" val="20000"/>
                    </a:ext>
                  </a:extLst>
                </a:gridCol>
                <a:gridCol w="1821148">
                  <a:extLst>
                    <a:ext uri="{9D8B030D-6E8A-4147-A177-3AD203B41FA5}">
                      <a16:colId xmlns:a16="http://schemas.microsoft.com/office/drawing/2014/main" val="766206961"/>
                    </a:ext>
                  </a:extLst>
                </a:gridCol>
                <a:gridCol w="1821148">
                  <a:extLst>
                    <a:ext uri="{9D8B030D-6E8A-4147-A177-3AD203B41FA5}">
                      <a16:colId xmlns:a16="http://schemas.microsoft.com/office/drawing/2014/main" val="2339437005"/>
                    </a:ext>
                  </a:extLst>
                </a:gridCol>
              </a:tblGrid>
              <a:tr h="508672">
                <a:tc>
                  <a:txBody>
                    <a:bodyPr/>
                    <a:lstStyle/>
                    <a:p>
                      <a:pPr algn="l"/>
                      <a:endParaRPr lang="en-GB" sz="1400" b="1" dirty="0">
                        <a:solidFill>
                          <a:schemeClr val="bg1"/>
                        </a:solidFill>
                        <a:latin typeface="Arial" panose="020B0604020202020204" pitchFamily="34" charset="0"/>
                        <a:ea typeface="Segoe UI" panose="020B0502040204020203" pitchFamily="34" charset="0"/>
                        <a:cs typeface="Arial" panose="020B0604020202020204" pitchFamily="34" charset="0"/>
                      </a:endParaRPr>
                    </a:p>
                  </a:txBody>
                  <a:tcPr marL="66344" marR="66344" marT="29481" marB="2948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400" b="1" dirty="0">
                          <a:solidFill>
                            <a:schemeClr val="bg1"/>
                          </a:solidFill>
                          <a:latin typeface="Arial" panose="020B0604020202020204" pitchFamily="34" charset="0"/>
                          <a:ea typeface="Segoe UI" panose="020B0502040204020203" pitchFamily="34" charset="0"/>
                          <a:cs typeface="Arial" panose="020B0604020202020204" pitchFamily="34" charset="0"/>
                        </a:rPr>
                        <a:t>2020-2021 change in gross revenue</a:t>
                      </a:r>
                    </a:p>
                  </a:txBody>
                  <a:tcPr marL="66344" marR="66344" marT="29481" marB="2948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GB" sz="1400" b="1" dirty="0">
                        <a:solidFill>
                          <a:schemeClr val="bg1"/>
                        </a:solidFill>
                        <a:latin typeface="Arial" panose="020B0604020202020204" pitchFamily="34" charset="0"/>
                        <a:ea typeface="Segoe UI" panose="020B0502040204020203" pitchFamily="34" charset="0"/>
                        <a:cs typeface="Arial" panose="020B0604020202020204" pitchFamily="34" charset="0"/>
                      </a:endParaRP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508672">
                <a:tc>
                  <a:txBody>
                    <a:bodyPr/>
                    <a:lstStyle/>
                    <a:p>
                      <a:pPr algn="l"/>
                      <a:endParaRPr lang="en-GB" sz="1400" b="1" dirty="0">
                        <a:solidFill>
                          <a:schemeClr val="bg1"/>
                        </a:solidFill>
                        <a:latin typeface="Arial" panose="020B0604020202020204" pitchFamily="34" charset="0"/>
                        <a:ea typeface="Segoe UI" panose="020B0502040204020203" pitchFamily="34" charset="0"/>
                        <a:cs typeface="Arial" panose="020B0604020202020204" pitchFamily="34" charset="0"/>
                      </a:endParaRPr>
                    </a:p>
                  </a:txBody>
                  <a:tcPr marL="66344" marR="66344" marT="29481" marB="2948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bg1"/>
                          </a:solidFill>
                          <a:latin typeface="Arial" panose="020B0604020202020204" pitchFamily="34" charset="0"/>
                          <a:ea typeface="Segoe UI" panose="020B0502040204020203" pitchFamily="34" charset="0"/>
                          <a:cs typeface="Arial" panose="020B0604020202020204" pitchFamily="34" charset="0"/>
                        </a:rPr>
                        <a:t>Did offer</a:t>
                      </a:r>
                    </a:p>
                  </a:txBody>
                  <a:tcPr marL="66344" marR="66344" marT="29481" marB="2948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400" b="1" dirty="0">
                          <a:solidFill>
                            <a:schemeClr val="bg1"/>
                          </a:solidFill>
                          <a:latin typeface="Arial" panose="020B0604020202020204" pitchFamily="34" charset="0"/>
                          <a:ea typeface="Segoe UI" panose="020B0502040204020203" pitchFamily="34" charset="0"/>
                          <a:cs typeface="Arial" panose="020B0604020202020204" pitchFamily="34" charset="0"/>
                        </a:rPr>
                        <a:t>Did not offer</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97794448"/>
                  </a:ext>
                </a:extLst>
              </a:tr>
              <a:tr h="508672">
                <a:tc>
                  <a:txBody>
                    <a:bodyPr/>
                    <a:lstStyle/>
                    <a:p>
                      <a:pPr algn="r"/>
                      <a:r>
                        <a:rPr lang="en-GB" sz="1400" b="1" dirty="0">
                          <a:solidFill>
                            <a:schemeClr val="bg1"/>
                          </a:solidFill>
                          <a:latin typeface="Arial" panose="020B0604020202020204" pitchFamily="34" charset="0"/>
                          <a:ea typeface="Segoe UI" panose="020B0502040204020203" pitchFamily="34" charset="0"/>
                          <a:cs typeface="Arial" panose="020B0604020202020204" pitchFamily="34" charset="0"/>
                        </a:rPr>
                        <a:t>FREE online content</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756026" rtl="0" eaLnBrk="1" latinLnBrk="0" hangingPunct="1"/>
                      <a:r>
                        <a:rPr lang="en-GB" sz="1400" kern="1200" dirty="0">
                          <a:solidFill>
                            <a:schemeClr val="tx1"/>
                          </a:solidFill>
                          <a:latin typeface="Arial" panose="020B0604020202020204" pitchFamily="34" charset="0"/>
                          <a:ea typeface="Segoe UI" panose="020B0502040204020203" pitchFamily="34" charset="0"/>
                          <a:cs typeface="Arial" panose="020B0604020202020204" pitchFamily="34" charset="0"/>
                        </a:rPr>
                        <a:t>+122%</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marR="0" lvl="0" indent="0" algn="ctr" defTabSz="756026"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Arial" panose="020B0604020202020204" pitchFamily="34" charset="0"/>
                          <a:ea typeface="Segoe UI" panose="020B0502040204020203" pitchFamily="34" charset="0"/>
                          <a:cs typeface="Arial" panose="020B0604020202020204" pitchFamily="34" charset="0"/>
                        </a:rPr>
                        <a:t>+75%</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08672">
                <a:tc>
                  <a:txBody>
                    <a:bodyPr/>
                    <a:lstStyle/>
                    <a:p>
                      <a:pPr algn="r"/>
                      <a:r>
                        <a:rPr lang="en-GB" sz="1400" b="1" dirty="0">
                          <a:solidFill>
                            <a:schemeClr val="bg1"/>
                          </a:solidFill>
                          <a:latin typeface="Arial" panose="020B0604020202020204" pitchFamily="34" charset="0"/>
                          <a:ea typeface="Segoe UI" panose="020B0502040204020203" pitchFamily="34" charset="0"/>
                          <a:cs typeface="Arial" panose="020B0604020202020204" pitchFamily="34" charset="0"/>
                        </a:rPr>
                        <a:t>PAID online content</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756026" rtl="0" eaLnBrk="1" latinLnBrk="0" hangingPunct="1"/>
                      <a:r>
                        <a:rPr lang="en-GB" sz="1400" kern="1200" dirty="0">
                          <a:solidFill>
                            <a:schemeClr val="tx1"/>
                          </a:solidFill>
                          <a:latin typeface="Arial" panose="020B0604020202020204" pitchFamily="34" charset="0"/>
                          <a:ea typeface="Segoe UI" panose="020B0502040204020203" pitchFamily="34" charset="0"/>
                          <a:cs typeface="Arial" panose="020B0604020202020204" pitchFamily="34" charset="0"/>
                        </a:rPr>
                        <a:t>+81%</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marR="0" lvl="0" indent="0" algn="ctr" defTabSz="756026"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Arial" panose="020B0604020202020204" pitchFamily="34" charset="0"/>
                          <a:ea typeface="Segoe UI" panose="020B0502040204020203" pitchFamily="34" charset="0"/>
                          <a:cs typeface="Arial" panose="020B0604020202020204" pitchFamily="34" charset="0"/>
                        </a:rPr>
                        <a:t>+76%</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18121550"/>
                  </a:ext>
                </a:extLst>
              </a:tr>
              <a:tr h="508672">
                <a:tc>
                  <a:txBody>
                    <a:bodyPr/>
                    <a:lstStyle/>
                    <a:p>
                      <a:pPr algn="r"/>
                      <a:r>
                        <a:rPr lang="en-GB" sz="1400" b="1" dirty="0">
                          <a:solidFill>
                            <a:schemeClr val="bg1"/>
                          </a:solidFill>
                          <a:latin typeface="Arial" panose="020B0604020202020204" pitchFamily="34" charset="0"/>
                          <a:ea typeface="Segoe UI" panose="020B0502040204020203" pitchFamily="34" charset="0"/>
                          <a:cs typeface="Arial" panose="020B0604020202020204" pitchFamily="34" charset="0"/>
                        </a:rPr>
                        <a:t>Developed online retail offer</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756026" rtl="0" eaLnBrk="1" latinLnBrk="0" hangingPunct="1"/>
                      <a:r>
                        <a:rPr lang="en-GB" sz="1400" kern="1200" dirty="0">
                          <a:solidFill>
                            <a:schemeClr val="tx1"/>
                          </a:solidFill>
                          <a:latin typeface="Arial" panose="020B0604020202020204" pitchFamily="34" charset="0"/>
                          <a:ea typeface="Segoe UI" panose="020B0502040204020203" pitchFamily="34" charset="0"/>
                          <a:cs typeface="Arial" panose="020B0604020202020204" pitchFamily="34" charset="0"/>
                        </a:rPr>
                        <a:t>+116%</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marR="0" lvl="0" indent="0" algn="ctr" defTabSz="756026"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Arial" panose="020B0604020202020204" pitchFamily="34" charset="0"/>
                          <a:ea typeface="Segoe UI" panose="020B0502040204020203" pitchFamily="34" charset="0"/>
                          <a:cs typeface="Arial" panose="020B0604020202020204" pitchFamily="34" charset="0"/>
                        </a:rPr>
                        <a:t>+81%</a:t>
                      </a:r>
                    </a:p>
                  </a:txBody>
                  <a:tcPr marL="66344" marR="66344" marT="29481" marB="294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2568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06497-1201-4230-8F6B-E9EDE7DD1289}"/>
              </a:ext>
            </a:extLst>
          </p:cNvPr>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BE2EB7-32F6-4878-B2F9-F265C8947871}"/>
              </a:ext>
            </a:extLst>
          </p:cNvPr>
          <p:cNvSpPr/>
          <p:nvPr/>
        </p:nvSpPr>
        <p:spPr>
          <a:xfrm>
            <a:off x="2365342" y="1790307"/>
            <a:ext cx="7461315" cy="327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1"/>
                </a:solidFill>
                <a:latin typeface="Arial Black" panose="020B0A04020102020204" pitchFamily="34" charset="0"/>
              </a:rPr>
              <a:t>TAKE OUT 5</a:t>
            </a:r>
          </a:p>
          <a:p>
            <a:pPr algn="ctr"/>
            <a:r>
              <a:rPr lang="en-GB" sz="4400" dirty="0">
                <a:solidFill>
                  <a:schemeClr val="accent1"/>
                </a:solidFill>
                <a:latin typeface="Arial Black" panose="020B0A04020102020204" pitchFamily="34" charset="0"/>
              </a:rPr>
              <a:t>-------------------------------------</a:t>
            </a:r>
          </a:p>
          <a:p>
            <a:pPr algn="ctr"/>
            <a:r>
              <a:rPr lang="en-GB" sz="4400" dirty="0">
                <a:solidFill>
                  <a:schemeClr val="accent1"/>
                </a:solidFill>
                <a:latin typeface="Arial Black" panose="020B0A04020102020204" pitchFamily="34" charset="0"/>
              </a:rPr>
              <a:t>STAFFING</a:t>
            </a:r>
          </a:p>
        </p:txBody>
      </p:sp>
    </p:spTree>
    <p:extLst>
      <p:ext uri="{BB962C8B-B14F-4D97-AF65-F5344CB8AC3E}">
        <p14:creationId xmlns:p14="http://schemas.microsoft.com/office/powerpoint/2010/main" val="419008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06497-1201-4230-8F6B-E9EDE7DD1289}"/>
              </a:ext>
            </a:extLst>
          </p:cNvPr>
          <p:cNvSpPr/>
          <p:nvPr/>
        </p:nvSpPr>
        <p:spPr>
          <a:xfrm>
            <a:off x="0" y="9427"/>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90BE2EB7-32F6-4878-B2F9-F265C8947871}"/>
              </a:ext>
            </a:extLst>
          </p:cNvPr>
          <p:cNvSpPr/>
          <p:nvPr/>
        </p:nvSpPr>
        <p:spPr>
          <a:xfrm>
            <a:off x="2365342" y="1790307"/>
            <a:ext cx="7461315" cy="327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1E1541"/>
                </a:solidFill>
                <a:effectLst/>
                <a:uLnTx/>
                <a:uFillTx/>
                <a:latin typeface="Arial Black" panose="020B0A04020102020204" pitchFamily="34" charset="0"/>
                <a:ea typeface="+mn-ea"/>
                <a:cs typeface="+mn-cs"/>
              </a:rPr>
              <a:t>PROJECT BACKGROUND AND CONTEXT</a:t>
            </a:r>
          </a:p>
        </p:txBody>
      </p:sp>
    </p:spTree>
    <p:extLst>
      <p:ext uri="{BB962C8B-B14F-4D97-AF65-F5344CB8AC3E}">
        <p14:creationId xmlns:p14="http://schemas.microsoft.com/office/powerpoint/2010/main" val="99852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211296-E6FC-4411-B09C-F8C0ADC97C6A}"/>
              </a:ext>
            </a:extLst>
          </p:cNvPr>
          <p:cNvSpPr>
            <a:spLocks noGrp="1"/>
          </p:cNvSpPr>
          <p:nvPr>
            <p:ph type="body" sz="quarter" idx="11"/>
          </p:nvPr>
        </p:nvSpPr>
        <p:spPr/>
        <p:txBody>
          <a:bodyPr/>
          <a:lstStyle/>
          <a:p>
            <a:r>
              <a:rPr lang="en-GB" dirty="0"/>
              <a:t>Source: Annual attractions survey, 2021 data</a:t>
            </a:r>
          </a:p>
        </p:txBody>
      </p:sp>
      <p:sp>
        <p:nvSpPr>
          <p:cNvPr id="19" name="Rectangle 18">
            <a:extLst>
              <a:ext uri="{FF2B5EF4-FFF2-40B4-BE49-F238E27FC236}">
                <a16:creationId xmlns:a16="http://schemas.microsoft.com/office/drawing/2014/main" id="{2C023FBB-929E-4B63-A447-7B80C2115B84}"/>
              </a:ext>
            </a:extLst>
          </p:cNvPr>
          <p:cNvSpPr/>
          <p:nvPr/>
        </p:nvSpPr>
        <p:spPr>
          <a:xfrm>
            <a:off x="0" y="0"/>
            <a:ext cx="12192000" cy="111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E1B45E9-1C8B-45AE-9833-25641AC58213}"/>
              </a:ext>
            </a:extLst>
          </p:cNvPr>
          <p:cNvSpPr txBox="1">
            <a:spLocks/>
          </p:cNvSpPr>
          <p:nvPr/>
        </p:nvSpPr>
        <p:spPr>
          <a:xfrm>
            <a:off x="334964" y="175224"/>
            <a:ext cx="11533382" cy="79618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3200" kern="1200" cap="none" baseline="0">
                <a:solidFill>
                  <a:schemeClr val="accent1"/>
                </a:solidFill>
                <a:latin typeface="Arial Black" panose="020B0604020202020204" pitchFamily="34" charset="0"/>
                <a:ea typeface="+mj-ea"/>
                <a:cs typeface="+mj-cs"/>
              </a:defRPr>
            </a:lvl1pPr>
          </a:lstStyle>
          <a:p>
            <a:r>
              <a:rPr lang="en-GB" sz="2400" u="sng" dirty="0">
                <a:solidFill>
                  <a:schemeClr val="bg1"/>
                </a:solidFill>
              </a:rPr>
              <a:t>Take out 5:</a:t>
            </a:r>
            <a:r>
              <a:rPr lang="en-GB" sz="2400" dirty="0">
                <a:solidFill>
                  <a:schemeClr val="bg1"/>
                </a:solidFill>
              </a:rPr>
              <a:t> In 2021, permanent and seasonal staff levels remained consistent with 2020 … and so still below 2019 levels</a:t>
            </a:r>
          </a:p>
        </p:txBody>
      </p:sp>
      <p:pic>
        <p:nvPicPr>
          <p:cNvPr id="9" name="Picture 8">
            <a:extLst>
              <a:ext uri="{FF2B5EF4-FFF2-40B4-BE49-F238E27FC236}">
                <a16:creationId xmlns:a16="http://schemas.microsoft.com/office/drawing/2014/main" id="{58D927B1-C446-4327-97FC-463D0FEAB6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732697" y="1575491"/>
            <a:ext cx="2881808" cy="4464000"/>
          </a:xfrm>
          <a:prstGeom prst="rect">
            <a:avLst/>
          </a:prstGeom>
        </p:spPr>
      </p:pic>
      <p:graphicFrame>
        <p:nvGraphicFramePr>
          <p:cNvPr id="10" name="Chart 9" descr="Anticipated change in employees in 2020&#10;&#10;Chart showing the trend of %up, %same and %down in marketing expenditure based on visitor volume in 2019.">
            <a:extLst>
              <a:ext uri="{FF2B5EF4-FFF2-40B4-BE49-F238E27FC236}">
                <a16:creationId xmlns:a16="http://schemas.microsoft.com/office/drawing/2014/main" id="{A466AF05-9F85-4BE3-815C-0DD5F37D0F81}"/>
              </a:ext>
            </a:extLst>
          </p:cNvPr>
          <p:cNvGraphicFramePr/>
          <p:nvPr>
            <p:extLst>
              <p:ext uri="{D42A27DB-BD31-4B8C-83A1-F6EECF244321}">
                <p14:modId xmlns:p14="http://schemas.microsoft.com/office/powerpoint/2010/main" val="1162634048"/>
              </p:ext>
            </p:extLst>
          </p:nvPr>
        </p:nvGraphicFramePr>
        <p:xfrm>
          <a:off x="653094" y="1520186"/>
          <a:ext cx="4707182" cy="3824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0521F4ED-4A93-409B-B659-75E60EDC18DE}"/>
              </a:ext>
            </a:extLst>
          </p:cNvPr>
          <p:cNvGraphicFramePr>
            <a:graphicFrameLocks noGrp="1"/>
          </p:cNvGraphicFramePr>
          <p:nvPr>
            <p:extLst>
              <p:ext uri="{D42A27DB-BD31-4B8C-83A1-F6EECF244321}">
                <p14:modId xmlns:p14="http://schemas.microsoft.com/office/powerpoint/2010/main" val="3944687890"/>
              </p:ext>
            </p:extLst>
          </p:nvPr>
        </p:nvGraphicFramePr>
        <p:xfrm>
          <a:off x="5476766" y="2507530"/>
          <a:ext cx="2422896" cy="2570730"/>
        </p:xfrm>
        <a:graphic>
          <a:graphicData uri="http://schemas.openxmlformats.org/drawingml/2006/table">
            <a:tbl>
              <a:tblPr firstRow="1" bandRow="1">
                <a:tableStyleId>{2D5ABB26-0587-4C30-8999-92F81FD0307C}</a:tableStyleId>
              </a:tblPr>
              <a:tblGrid>
                <a:gridCol w="807632">
                  <a:extLst>
                    <a:ext uri="{9D8B030D-6E8A-4147-A177-3AD203B41FA5}">
                      <a16:colId xmlns:a16="http://schemas.microsoft.com/office/drawing/2014/main" val="2607106760"/>
                    </a:ext>
                  </a:extLst>
                </a:gridCol>
                <a:gridCol w="807632">
                  <a:extLst>
                    <a:ext uri="{9D8B030D-6E8A-4147-A177-3AD203B41FA5}">
                      <a16:colId xmlns:a16="http://schemas.microsoft.com/office/drawing/2014/main" val="2285285753"/>
                    </a:ext>
                  </a:extLst>
                </a:gridCol>
                <a:gridCol w="807632">
                  <a:extLst>
                    <a:ext uri="{9D8B030D-6E8A-4147-A177-3AD203B41FA5}">
                      <a16:colId xmlns:a16="http://schemas.microsoft.com/office/drawing/2014/main" val="3403367653"/>
                    </a:ext>
                  </a:extLst>
                </a:gridCol>
              </a:tblGrid>
              <a:tr h="534972">
                <a:tc>
                  <a:txBody>
                    <a:bodyPr/>
                    <a:lstStyle/>
                    <a:p>
                      <a:pPr algn="ctr"/>
                      <a:r>
                        <a:rPr lang="en-GB" sz="1400" b="1" dirty="0">
                          <a:solidFill>
                            <a:schemeClr val="bg1"/>
                          </a:solidFill>
                        </a:rPr>
                        <a:t>2021</a:t>
                      </a:r>
                    </a:p>
                  </a:txBody>
                  <a:tcPr anchor="ctr">
                    <a:lnB w="12700"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lang="en-GB" sz="1400" b="1" dirty="0">
                          <a:solidFill>
                            <a:schemeClr val="bg1"/>
                          </a:solidFill>
                        </a:rPr>
                        <a:t>2020</a:t>
                      </a:r>
                    </a:p>
                  </a:txBody>
                  <a:tcPr anchor="ctr">
                    <a:lnB w="12700" cap="flat" cmpd="sng" algn="ctr">
                      <a:solidFill>
                        <a:schemeClr val="tx2">
                          <a:lumMod val="20000"/>
                          <a:lumOff val="80000"/>
                        </a:schemeClr>
                      </a:solidFill>
                      <a:prstDash val="solid"/>
                      <a:round/>
                      <a:headEnd type="none" w="med" len="med"/>
                      <a:tailEnd type="none" w="med" len="med"/>
                    </a:lnB>
                    <a:solidFill>
                      <a:schemeClr val="tx2">
                        <a:lumMod val="60000"/>
                        <a:lumOff val="40000"/>
                      </a:schemeClr>
                    </a:solidFill>
                  </a:tcPr>
                </a:tc>
                <a:tc>
                  <a:txBody>
                    <a:bodyPr/>
                    <a:lstStyle/>
                    <a:p>
                      <a:pPr algn="ctr"/>
                      <a:r>
                        <a:rPr lang="en-GB" sz="1400" b="1" dirty="0">
                          <a:solidFill>
                            <a:schemeClr val="bg1"/>
                          </a:solidFill>
                        </a:rPr>
                        <a:t>2019</a:t>
                      </a:r>
                    </a:p>
                  </a:txBody>
                  <a:tcPr anchor="ctr">
                    <a:lnB w="12700" cap="flat" cmpd="sng" algn="ctr">
                      <a:solidFill>
                        <a:schemeClr val="tx2">
                          <a:lumMod val="20000"/>
                          <a:lumOff val="80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03095327"/>
                  </a:ext>
                </a:extLst>
              </a:tr>
              <a:tr h="678586">
                <a:tc>
                  <a:txBody>
                    <a:bodyPr/>
                    <a:lstStyle/>
                    <a:p>
                      <a:pPr algn="ctr"/>
                      <a:r>
                        <a:rPr lang="en-GB" sz="1400" b="1" dirty="0"/>
                        <a:t>0%</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lumMod val="95000"/>
                      </a:schemeClr>
                    </a:solidFill>
                  </a:tcPr>
                </a:tc>
                <a:tc>
                  <a:txBody>
                    <a:bodyPr/>
                    <a:lstStyle/>
                    <a:p>
                      <a:pPr algn="ctr"/>
                      <a:r>
                        <a:rPr lang="en-GB" sz="1400" dirty="0"/>
                        <a:t>-21%</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ctr"/>
                      <a:r>
                        <a:rPr lang="en-GB" sz="1400" dirty="0"/>
                        <a:t>+6%</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a16="http://schemas.microsoft.com/office/drawing/2014/main" val="3571687973"/>
                  </a:ext>
                </a:extLst>
              </a:tr>
              <a:tr h="678586">
                <a:tc>
                  <a:txBody>
                    <a:bodyPr/>
                    <a:lstStyle/>
                    <a:p>
                      <a:pPr algn="ctr"/>
                      <a:r>
                        <a:rPr lang="en-GB" sz="1400" b="1" dirty="0"/>
                        <a:t>+4%</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lumMod val="95000"/>
                      </a:schemeClr>
                    </a:solidFill>
                  </a:tcPr>
                </a:tc>
                <a:tc>
                  <a:txBody>
                    <a:bodyPr/>
                    <a:lstStyle/>
                    <a:p>
                      <a:pPr algn="ctr"/>
                      <a:r>
                        <a:rPr lang="en-GB" sz="1400" dirty="0"/>
                        <a:t>-25%</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ctr"/>
                      <a:r>
                        <a:rPr lang="en-GB" sz="1400" dirty="0"/>
                        <a:t>+4%</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a16="http://schemas.microsoft.com/office/drawing/2014/main" val="1475325384"/>
                  </a:ext>
                </a:extLst>
              </a:tr>
              <a:tr h="678586">
                <a:tc>
                  <a:txBody>
                    <a:bodyPr/>
                    <a:lstStyle/>
                    <a:p>
                      <a:pPr algn="ctr"/>
                      <a:r>
                        <a:rPr lang="en-GB" sz="1400" b="1" dirty="0"/>
                        <a:t>+5%</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lumMod val="95000"/>
                      </a:schemeClr>
                    </a:solidFill>
                  </a:tcPr>
                </a:tc>
                <a:tc>
                  <a:txBody>
                    <a:bodyPr/>
                    <a:lstStyle/>
                    <a:p>
                      <a:pPr algn="ctr"/>
                      <a:r>
                        <a:rPr lang="en-GB" sz="1400" dirty="0"/>
                        <a:t>-47%</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ctr"/>
                      <a:r>
                        <a:rPr lang="en-GB" sz="1400" dirty="0"/>
                        <a:t>+9%</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a16="http://schemas.microsoft.com/office/drawing/2014/main" val="3975205234"/>
                  </a:ext>
                </a:extLst>
              </a:tr>
            </a:tbl>
          </a:graphicData>
        </a:graphic>
      </p:graphicFrame>
      <p:sp>
        <p:nvSpPr>
          <p:cNvPr id="11" name="Content Placeholder 6">
            <a:extLst>
              <a:ext uri="{FF2B5EF4-FFF2-40B4-BE49-F238E27FC236}">
                <a16:creationId xmlns:a16="http://schemas.microsoft.com/office/drawing/2014/main" id="{6F4E587E-731D-45A9-8DB1-AD098987F890}"/>
              </a:ext>
            </a:extLst>
          </p:cNvPr>
          <p:cNvSpPr txBox="1">
            <a:spLocks/>
          </p:cNvSpPr>
          <p:nvPr/>
        </p:nvSpPr>
        <p:spPr>
          <a:xfrm>
            <a:off x="5426265" y="1613199"/>
            <a:ext cx="2473397" cy="712433"/>
          </a:xfrm>
          <a:prstGeom prst="rect">
            <a:avLst/>
          </a:prstGeom>
        </p:spPr>
        <p:txBody>
          <a:bodyPr anchor="b"/>
          <a:lstStyle>
            <a:lvl1pPr marL="342900" indent="-3429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chemeClr val="accent1"/>
              </a:buClr>
              <a:buFont typeface="Verdana" pitchFamily="34" charset="0"/>
              <a:buChar char="−"/>
              <a:defRPr sz="1200" baseline="0">
                <a:solidFill>
                  <a:schemeClr val="tx1"/>
                </a:solidFill>
                <a:latin typeface="Verdana" pitchFamily="34" charset="0"/>
                <a:ea typeface="+mn-ea"/>
              </a:defRPr>
            </a:lvl2pPr>
            <a:lvl3pPr marL="11430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3pPr>
            <a:lvl4pPr marL="16002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4pPr>
            <a:lvl5pPr marL="2057400" indent="-228600" algn="l" rtl="0" eaLnBrk="1" fontAlgn="base" hangingPunct="1">
              <a:spcBef>
                <a:spcPct val="20000"/>
              </a:spcBef>
              <a:spcAft>
                <a:spcPct val="0"/>
              </a:spcAft>
              <a:buClr>
                <a:schemeClr val="accent1"/>
              </a:buClr>
              <a:buFont typeface="Arial" pitchFamily="34" charset="0"/>
              <a:buChar char="•"/>
              <a:defRPr sz="1200" baseline="0">
                <a:solidFill>
                  <a:schemeClr val="tx1"/>
                </a:solidFill>
                <a:latin typeface="Verdana" pitchFamily="34"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0"/>
              </a:spcBef>
              <a:spcAft>
                <a:spcPts val="0"/>
              </a:spcAft>
              <a:buNone/>
            </a:pPr>
            <a:r>
              <a:rPr lang="en-GB" sz="1400" b="1" u="sng" dirty="0">
                <a:solidFill>
                  <a:schemeClr val="accent1"/>
                </a:solidFill>
                <a:latin typeface="Arial" panose="020B0604020202020204" pitchFamily="34" charset="0"/>
                <a:ea typeface="Segoe UI" panose="020B0502040204020203" pitchFamily="34" charset="0"/>
                <a:cs typeface="Arial" panose="020B0604020202020204" pitchFamily="34" charset="0"/>
              </a:rPr>
              <a:t>NET change on the previous year </a:t>
            </a:r>
          </a:p>
          <a:p>
            <a:pPr marL="0" indent="0">
              <a:spcBef>
                <a:spcPts val="0"/>
              </a:spcBef>
              <a:spcAft>
                <a:spcPts val="0"/>
              </a:spcAft>
              <a:buNone/>
            </a:pPr>
            <a:r>
              <a:rPr lang="en-GB" sz="1400" b="1" u="sng" dirty="0">
                <a:solidFill>
                  <a:schemeClr val="accent1"/>
                </a:solidFill>
                <a:latin typeface="Arial" panose="020B0604020202020204" pitchFamily="34" charset="0"/>
                <a:ea typeface="Segoe UI" panose="020B0502040204020203" pitchFamily="34" charset="0"/>
                <a:cs typeface="Arial" panose="020B0604020202020204" pitchFamily="34" charset="0"/>
              </a:rPr>
              <a:t>(‘up’ minus ‘down’)</a:t>
            </a:r>
          </a:p>
        </p:txBody>
      </p:sp>
      <p:sp>
        <p:nvSpPr>
          <p:cNvPr id="12" name="Rectangle 11">
            <a:extLst>
              <a:ext uri="{FF2B5EF4-FFF2-40B4-BE49-F238E27FC236}">
                <a16:creationId xmlns:a16="http://schemas.microsoft.com/office/drawing/2014/main" id="{43A48931-0EFB-4C49-844E-2C8B545D3E48}"/>
              </a:ext>
            </a:extLst>
          </p:cNvPr>
          <p:cNvSpPr/>
          <p:nvPr/>
        </p:nvSpPr>
        <p:spPr>
          <a:xfrm>
            <a:off x="403753" y="5526474"/>
            <a:ext cx="8014383" cy="646331"/>
          </a:xfrm>
          <a:prstGeom prst="rect">
            <a:avLst/>
          </a:prstGeom>
          <a:solidFill>
            <a:schemeClr val="tx2">
              <a:lumMod val="20000"/>
              <a:lumOff val="80000"/>
            </a:schemeClr>
          </a:solidFill>
        </p:spPr>
        <p:txBody>
          <a:bodyPr wrap="square">
            <a:spAutoFit/>
          </a:bodyPr>
          <a:lstStyle/>
          <a:p>
            <a:r>
              <a:rPr lang="en-GB" dirty="0"/>
              <a:t>… considering the increased visitor volume and greater maximum capacity reached in 2021 vs 2020, the lack of staff put pressure on attractions in 2021</a:t>
            </a:r>
          </a:p>
        </p:txBody>
      </p:sp>
    </p:spTree>
    <p:extLst>
      <p:ext uri="{BB962C8B-B14F-4D97-AF65-F5344CB8AC3E}">
        <p14:creationId xmlns:p14="http://schemas.microsoft.com/office/powerpoint/2010/main" val="4015282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06497-1201-4230-8F6B-E9EDE7DD1289}"/>
              </a:ext>
            </a:extLst>
          </p:cNvPr>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BE2EB7-32F6-4878-B2F9-F265C8947871}"/>
              </a:ext>
            </a:extLst>
          </p:cNvPr>
          <p:cNvSpPr/>
          <p:nvPr/>
        </p:nvSpPr>
        <p:spPr>
          <a:xfrm>
            <a:off x="2365342" y="1790307"/>
            <a:ext cx="7461315" cy="327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1"/>
                </a:solidFill>
                <a:latin typeface="Arial Black" panose="020B0A04020102020204" pitchFamily="34" charset="0"/>
              </a:rPr>
              <a:t>TAKE OUT 6</a:t>
            </a:r>
          </a:p>
          <a:p>
            <a:pPr algn="ctr"/>
            <a:r>
              <a:rPr lang="en-GB" sz="4400" dirty="0">
                <a:solidFill>
                  <a:schemeClr val="accent1"/>
                </a:solidFill>
                <a:latin typeface="Arial Black" panose="020B0A04020102020204" pitchFamily="34" charset="0"/>
              </a:rPr>
              <a:t>-------------------------------------</a:t>
            </a:r>
          </a:p>
          <a:p>
            <a:pPr algn="ctr"/>
            <a:r>
              <a:rPr lang="en-GB" sz="4400" dirty="0">
                <a:solidFill>
                  <a:schemeClr val="accent1"/>
                </a:solidFill>
                <a:latin typeface="Arial Black" panose="020B0A04020102020204" pitchFamily="34" charset="0"/>
              </a:rPr>
              <a:t>SUSTAINABILITY</a:t>
            </a:r>
          </a:p>
        </p:txBody>
      </p:sp>
    </p:spTree>
    <p:extLst>
      <p:ext uri="{BB962C8B-B14F-4D97-AF65-F5344CB8AC3E}">
        <p14:creationId xmlns:p14="http://schemas.microsoft.com/office/powerpoint/2010/main" val="292026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211296-E6FC-4411-B09C-F8C0ADC97C6A}"/>
              </a:ext>
            </a:extLst>
          </p:cNvPr>
          <p:cNvSpPr>
            <a:spLocks noGrp="1"/>
          </p:cNvSpPr>
          <p:nvPr>
            <p:ph type="body" sz="quarter" idx="11"/>
          </p:nvPr>
        </p:nvSpPr>
        <p:spPr/>
        <p:txBody>
          <a:bodyPr/>
          <a:lstStyle/>
          <a:p>
            <a:r>
              <a:rPr lang="en-GB" dirty="0"/>
              <a:t>Source: Annual attractions survey, 2021 data</a:t>
            </a:r>
          </a:p>
        </p:txBody>
      </p:sp>
      <p:sp>
        <p:nvSpPr>
          <p:cNvPr id="19" name="Rectangle 18">
            <a:extLst>
              <a:ext uri="{FF2B5EF4-FFF2-40B4-BE49-F238E27FC236}">
                <a16:creationId xmlns:a16="http://schemas.microsoft.com/office/drawing/2014/main" id="{2C023FBB-929E-4B63-A447-7B80C2115B84}"/>
              </a:ext>
            </a:extLst>
          </p:cNvPr>
          <p:cNvSpPr/>
          <p:nvPr/>
        </p:nvSpPr>
        <p:spPr>
          <a:xfrm>
            <a:off x="0" y="0"/>
            <a:ext cx="12192000" cy="111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0E1B45E9-1C8B-45AE-9833-25641AC58213}"/>
              </a:ext>
            </a:extLst>
          </p:cNvPr>
          <p:cNvSpPr txBox="1">
            <a:spLocks/>
          </p:cNvSpPr>
          <p:nvPr/>
        </p:nvSpPr>
        <p:spPr>
          <a:xfrm>
            <a:off x="334964" y="175224"/>
            <a:ext cx="11533382" cy="79618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3200" kern="1200" cap="none" baseline="0">
                <a:solidFill>
                  <a:schemeClr val="accent1"/>
                </a:solidFill>
                <a:latin typeface="Arial Black" panose="020B0604020202020204" pitchFamily="34" charset="0"/>
                <a:ea typeface="+mj-ea"/>
                <a:cs typeface="+mj-cs"/>
              </a:defRPr>
            </a:lvl1pPr>
          </a:lstStyle>
          <a:p>
            <a:r>
              <a:rPr lang="en-GB" sz="2400" u="sng" dirty="0">
                <a:solidFill>
                  <a:schemeClr val="bg1"/>
                </a:solidFill>
              </a:rPr>
              <a:t>Take out 6:</a:t>
            </a:r>
            <a:r>
              <a:rPr lang="en-GB" sz="2400" dirty="0">
                <a:solidFill>
                  <a:schemeClr val="bg1"/>
                </a:solidFill>
              </a:rPr>
              <a:t> Sustainability is an important concern for attractions.  64% have an environmental business strategy or budget in place…</a:t>
            </a:r>
          </a:p>
        </p:txBody>
      </p:sp>
      <p:graphicFrame>
        <p:nvGraphicFramePr>
          <p:cNvPr id="5" name="Chart 4" descr="Chart showing the proportion (%) of all attractions that have sustainability strategies in place&#10;">
            <a:extLst>
              <a:ext uri="{FF2B5EF4-FFF2-40B4-BE49-F238E27FC236}">
                <a16:creationId xmlns:a16="http://schemas.microsoft.com/office/drawing/2014/main" id="{82A33E4F-8174-4893-B2D8-B6291BA3B723}"/>
              </a:ext>
            </a:extLst>
          </p:cNvPr>
          <p:cNvGraphicFramePr/>
          <p:nvPr>
            <p:extLst/>
          </p:nvPr>
        </p:nvGraphicFramePr>
        <p:xfrm>
          <a:off x="128835" y="2309567"/>
          <a:ext cx="8034778" cy="3572758"/>
        </p:xfrm>
        <a:graphic>
          <a:graphicData uri="http://schemas.openxmlformats.org/drawingml/2006/chart">
            <c:chart xmlns:c="http://schemas.openxmlformats.org/drawingml/2006/chart" xmlns:r="http://schemas.openxmlformats.org/officeDocument/2006/relationships" r:id="rId2"/>
          </a:graphicData>
        </a:graphic>
      </p:graphicFrame>
      <p:sp>
        <p:nvSpPr>
          <p:cNvPr id="2" name="Left Brace 1">
            <a:extLst>
              <a:ext uri="{FF2B5EF4-FFF2-40B4-BE49-F238E27FC236}">
                <a16:creationId xmlns:a16="http://schemas.microsoft.com/office/drawing/2014/main" id="{32BFB7E0-EEFB-4616-8031-8F3B98491ACD}"/>
              </a:ext>
            </a:extLst>
          </p:cNvPr>
          <p:cNvSpPr/>
          <p:nvPr/>
        </p:nvSpPr>
        <p:spPr>
          <a:xfrm rot="5400000">
            <a:off x="2884602" y="1687400"/>
            <a:ext cx="395928" cy="34125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E6629BDE-CBDF-4C2C-BCA8-EE93F76051A0}"/>
              </a:ext>
            </a:extLst>
          </p:cNvPr>
          <p:cNvSpPr txBox="1"/>
          <p:nvPr/>
        </p:nvSpPr>
        <p:spPr>
          <a:xfrm>
            <a:off x="2498106" y="2790336"/>
            <a:ext cx="1197205" cy="369332"/>
          </a:xfrm>
          <a:prstGeom prst="rect">
            <a:avLst/>
          </a:prstGeom>
          <a:noFill/>
        </p:spPr>
        <p:txBody>
          <a:bodyPr wrap="square" rtlCol="0">
            <a:spAutoFit/>
          </a:bodyPr>
          <a:lstStyle/>
          <a:p>
            <a:pPr algn="ctr"/>
            <a:r>
              <a:rPr lang="en-GB" dirty="0"/>
              <a:t>64%</a:t>
            </a:r>
          </a:p>
        </p:txBody>
      </p:sp>
      <p:pic>
        <p:nvPicPr>
          <p:cNvPr id="9" name="Picture 8">
            <a:extLst>
              <a:ext uri="{FF2B5EF4-FFF2-40B4-BE49-F238E27FC236}">
                <a16:creationId xmlns:a16="http://schemas.microsoft.com/office/drawing/2014/main" id="{7323C4F0-B116-44F4-9D2E-9B71BEB4F1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67645" y="1540140"/>
            <a:ext cx="2881313" cy="4464000"/>
          </a:xfrm>
          <a:prstGeom prst="rect">
            <a:avLst/>
          </a:prstGeom>
        </p:spPr>
      </p:pic>
    </p:spTree>
    <p:extLst>
      <p:ext uri="{BB962C8B-B14F-4D97-AF65-F5344CB8AC3E}">
        <p14:creationId xmlns:p14="http://schemas.microsoft.com/office/powerpoint/2010/main" val="174403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BD93-5F1F-4697-B134-0E9329643896}"/>
              </a:ext>
            </a:extLst>
          </p:cNvPr>
          <p:cNvSpPr>
            <a:spLocks noGrp="1"/>
          </p:cNvSpPr>
          <p:nvPr>
            <p:ph type="title"/>
          </p:nvPr>
        </p:nvSpPr>
        <p:spPr/>
        <p:txBody>
          <a:bodyPr>
            <a:noAutofit/>
          </a:bodyPr>
          <a:lstStyle/>
          <a:p>
            <a:r>
              <a:rPr lang="en-GB" sz="2400" dirty="0"/>
              <a:t>… and most (84%) have taken some form of action to reduce carbon emissions</a:t>
            </a:r>
          </a:p>
        </p:txBody>
      </p:sp>
      <p:sp>
        <p:nvSpPr>
          <p:cNvPr id="4" name="Text Placeholder 3">
            <a:extLst>
              <a:ext uri="{FF2B5EF4-FFF2-40B4-BE49-F238E27FC236}">
                <a16:creationId xmlns:a16="http://schemas.microsoft.com/office/drawing/2014/main" id="{8D6C0D62-47E0-4F68-BA64-1C2B9E60E022}"/>
              </a:ext>
            </a:extLst>
          </p:cNvPr>
          <p:cNvSpPr>
            <a:spLocks noGrp="1"/>
          </p:cNvSpPr>
          <p:nvPr>
            <p:ph type="body" sz="quarter" idx="11"/>
          </p:nvPr>
        </p:nvSpPr>
        <p:spPr/>
        <p:txBody>
          <a:bodyPr/>
          <a:lstStyle/>
          <a:p>
            <a:r>
              <a:rPr lang="en-GB" dirty="0"/>
              <a:t>Source: Annual attractions survey, 2021 data</a:t>
            </a:r>
          </a:p>
        </p:txBody>
      </p:sp>
      <p:graphicFrame>
        <p:nvGraphicFramePr>
          <p:cNvPr id="5" name="Content Placeholder 6" descr="Chart showing the actions being taken to reduce carbon emissions across all attractions participating in this years survey.">
            <a:extLst>
              <a:ext uri="{FF2B5EF4-FFF2-40B4-BE49-F238E27FC236}">
                <a16:creationId xmlns:a16="http://schemas.microsoft.com/office/drawing/2014/main" id="{0B24A556-ADC9-41C7-93BB-20B058DFF950}"/>
              </a:ext>
            </a:extLst>
          </p:cNvPr>
          <p:cNvGraphicFramePr>
            <a:graphicFrameLocks noGrp="1"/>
          </p:cNvGraphicFramePr>
          <p:nvPr>
            <p:ph sz="quarter" idx="10"/>
            <p:extLst/>
          </p:nvPr>
        </p:nvGraphicFramePr>
        <p:xfrm>
          <a:off x="594169" y="1764404"/>
          <a:ext cx="10981946" cy="4336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401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06497-1201-4230-8F6B-E9EDE7DD1289}"/>
              </a:ext>
            </a:extLst>
          </p:cNvPr>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BE2EB7-32F6-4878-B2F9-F265C8947871}"/>
              </a:ext>
            </a:extLst>
          </p:cNvPr>
          <p:cNvSpPr/>
          <p:nvPr/>
        </p:nvSpPr>
        <p:spPr>
          <a:xfrm>
            <a:off x="2365342" y="1790307"/>
            <a:ext cx="7461315" cy="327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1"/>
                </a:solidFill>
                <a:latin typeface="Arial Black" panose="020B0A04020102020204" pitchFamily="34" charset="0"/>
              </a:rPr>
              <a:t>WILTSHIRE ATTRACTIONS LISTING</a:t>
            </a:r>
          </a:p>
        </p:txBody>
      </p:sp>
    </p:spTree>
    <p:extLst>
      <p:ext uri="{BB962C8B-B14F-4D97-AF65-F5344CB8AC3E}">
        <p14:creationId xmlns:p14="http://schemas.microsoft.com/office/powerpoint/2010/main" val="999796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5154C-2B88-40FB-BC7B-BCA909599882}"/>
              </a:ext>
            </a:extLst>
          </p:cNvPr>
          <p:cNvSpPr>
            <a:spLocks noGrp="1"/>
          </p:cNvSpPr>
          <p:nvPr>
            <p:ph type="title"/>
          </p:nvPr>
        </p:nvSpPr>
        <p:spPr/>
        <p:txBody>
          <a:bodyPr>
            <a:normAutofit/>
          </a:bodyPr>
          <a:lstStyle/>
          <a:p>
            <a:r>
              <a:rPr lang="en-GB" sz="2400" u="sng" dirty="0"/>
              <a:t>WILTSHIRE</a:t>
            </a:r>
            <a:r>
              <a:rPr lang="en-GB" sz="2400" dirty="0"/>
              <a:t> ATTRACTIONS</a:t>
            </a:r>
          </a:p>
        </p:txBody>
      </p:sp>
      <p:graphicFrame>
        <p:nvGraphicFramePr>
          <p:cNvPr id="8" name="Content Placeholder 7">
            <a:extLst>
              <a:ext uri="{FF2B5EF4-FFF2-40B4-BE49-F238E27FC236}">
                <a16:creationId xmlns:a16="http://schemas.microsoft.com/office/drawing/2014/main" id="{45E2D78D-C4C3-4848-8AC2-EAD93AFF4E93}"/>
              </a:ext>
            </a:extLst>
          </p:cNvPr>
          <p:cNvGraphicFramePr>
            <a:graphicFrameLocks noGrp="1"/>
          </p:cNvGraphicFramePr>
          <p:nvPr>
            <p:ph sz="quarter" idx="10"/>
            <p:extLst>
              <p:ext uri="{D42A27DB-BD31-4B8C-83A1-F6EECF244321}">
                <p14:modId xmlns:p14="http://schemas.microsoft.com/office/powerpoint/2010/main" val="3230173266"/>
              </p:ext>
            </p:extLst>
          </p:nvPr>
        </p:nvGraphicFramePr>
        <p:xfrm>
          <a:off x="122551" y="964246"/>
          <a:ext cx="11940175" cy="5323429"/>
        </p:xfrm>
        <a:graphic>
          <a:graphicData uri="http://schemas.openxmlformats.org/drawingml/2006/table">
            <a:tbl>
              <a:tblPr firstRow="1" bandRow="1">
                <a:tableStyleId>{5C22544A-7EE6-4342-B048-85BDC9FD1C3A}</a:tableStyleId>
              </a:tblPr>
              <a:tblGrid>
                <a:gridCol w="590883">
                  <a:extLst>
                    <a:ext uri="{9D8B030D-6E8A-4147-A177-3AD203B41FA5}">
                      <a16:colId xmlns:a16="http://schemas.microsoft.com/office/drawing/2014/main" val="1631801618"/>
                    </a:ext>
                  </a:extLst>
                </a:gridCol>
                <a:gridCol w="2705648">
                  <a:extLst>
                    <a:ext uri="{9D8B030D-6E8A-4147-A177-3AD203B41FA5}">
                      <a16:colId xmlns:a16="http://schemas.microsoft.com/office/drawing/2014/main" val="260255976"/>
                    </a:ext>
                  </a:extLst>
                </a:gridCol>
                <a:gridCol w="3015880">
                  <a:extLst>
                    <a:ext uri="{9D8B030D-6E8A-4147-A177-3AD203B41FA5}">
                      <a16:colId xmlns:a16="http://schemas.microsoft.com/office/drawing/2014/main" val="553428791"/>
                    </a:ext>
                  </a:extLst>
                </a:gridCol>
                <a:gridCol w="839941">
                  <a:extLst>
                    <a:ext uri="{9D8B030D-6E8A-4147-A177-3AD203B41FA5}">
                      <a16:colId xmlns:a16="http://schemas.microsoft.com/office/drawing/2014/main" val="2168292604"/>
                    </a:ext>
                  </a:extLst>
                </a:gridCol>
                <a:gridCol w="839941">
                  <a:extLst>
                    <a:ext uri="{9D8B030D-6E8A-4147-A177-3AD203B41FA5}">
                      <a16:colId xmlns:a16="http://schemas.microsoft.com/office/drawing/2014/main" val="3037592674"/>
                    </a:ext>
                  </a:extLst>
                </a:gridCol>
                <a:gridCol w="839941">
                  <a:extLst>
                    <a:ext uri="{9D8B030D-6E8A-4147-A177-3AD203B41FA5}">
                      <a16:colId xmlns:a16="http://schemas.microsoft.com/office/drawing/2014/main" val="2968563137"/>
                    </a:ext>
                  </a:extLst>
                </a:gridCol>
                <a:gridCol w="839941">
                  <a:extLst>
                    <a:ext uri="{9D8B030D-6E8A-4147-A177-3AD203B41FA5}">
                      <a16:colId xmlns:a16="http://schemas.microsoft.com/office/drawing/2014/main" val="1533322007"/>
                    </a:ext>
                  </a:extLst>
                </a:gridCol>
                <a:gridCol w="756000">
                  <a:extLst>
                    <a:ext uri="{9D8B030D-6E8A-4147-A177-3AD203B41FA5}">
                      <a16:colId xmlns:a16="http://schemas.microsoft.com/office/drawing/2014/main" val="2593394404"/>
                    </a:ext>
                  </a:extLst>
                </a:gridCol>
                <a:gridCol w="756000">
                  <a:extLst>
                    <a:ext uri="{9D8B030D-6E8A-4147-A177-3AD203B41FA5}">
                      <a16:colId xmlns:a16="http://schemas.microsoft.com/office/drawing/2014/main" val="548555914"/>
                    </a:ext>
                  </a:extLst>
                </a:gridCol>
                <a:gridCol w="756000">
                  <a:extLst>
                    <a:ext uri="{9D8B030D-6E8A-4147-A177-3AD203B41FA5}">
                      <a16:colId xmlns:a16="http://schemas.microsoft.com/office/drawing/2014/main" val="1828792238"/>
                    </a:ext>
                  </a:extLst>
                </a:gridCol>
              </a:tblGrid>
              <a:tr h="655717">
                <a:tc>
                  <a:txBody>
                    <a:bodyPr/>
                    <a:lstStyle/>
                    <a:p>
                      <a:pPr algn="ctr" fontAlgn="ctr"/>
                      <a:r>
                        <a:rPr lang="en-GB" sz="1400" b="0" i="0" u="none" strike="noStrike" dirty="0">
                          <a:solidFill>
                            <a:srgbClr val="FFFFFF"/>
                          </a:solidFill>
                          <a:effectLst/>
                          <a:latin typeface="Calibri" panose="020F0502020204030204" pitchFamily="34" charset="0"/>
                        </a:rPr>
                        <a:t>Rank</a:t>
                      </a:r>
                    </a:p>
                  </a:txBody>
                  <a:tcPr marL="72000" marR="72000" marT="0" marB="0" anchor="ctr"/>
                </a:tc>
                <a:tc>
                  <a:txBody>
                    <a:bodyPr/>
                    <a:lstStyle/>
                    <a:p>
                      <a:pPr algn="ctr" fontAlgn="ctr"/>
                      <a:r>
                        <a:rPr lang="en-GB" sz="1400" b="0" i="0" u="none" strike="noStrike" dirty="0">
                          <a:solidFill>
                            <a:srgbClr val="FFFFFF"/>
                          </a:solidFill>
                          <a:effectLst/>
                          <a:latin typeface="Calibri" panose="020F0502020204030204" pitchFamily="34" charset="0"/>
                        </a:rPr>
                        <a:t>Name of Attraction</a:t>
                      </a:r>
                    </a:p>
                  </a:txBody>
                  <a:tcPr marL="72000" marR="72000" marT="0" marB="0" anchor="ctr"/>
                </a:tc>
                <a:tc>
                  <a:txBody>
                    <a:bodyPr/>
                    <a:lstStyle/>
                    <a:p>
                      <a:pPr algn="ctr" fontAlgn="ctr"/>
                      <a:r>
                        <a:rPr lang="en-GB" sz="1400" b="0" i="0" u="none" strike="noStrike">
                          <a:solidFill>
                            <a:srgbClr val="FFFFFF"/>
                          </a:solidFill>
                          <a:effectLst/>
                          <a:latin typeface="Calibri" panose="020F0502020204030204" pitchFamily="34" charset="0"/>
                        </a:rPr>
                        <a:t>Category</a:t>
                      </a:r>
                    </a:p>
                  </a:txBody>
                  <a:tcPr marL="72000" marR="7200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rgbClr val="FFFFFF"/>
                          </a:solidFill>
                          <a:effectLst/>
                          <a:latin typeface="Calibri" panose="020F0502020204030204" pitchFamily="34" charset="0"/>
                        </a:rPr>
                        <a:t>2019 Visitors</a:t>
                      </a:r>
                    </a:p>
                  </a:txBody>
                  <a:tcPr marL="72000" marR="72000" marT="0" marB="0" anchor="ctr"/>
                </a:tc>
                <a:tc>
                  <a:txBody>
                    <a:bodyPr/>
                    <a:lstStyle/>
                    <a:p>
                      <a:pPr algn="ctr" fontAlgn="ctr"/>
                      <a:r>
                        <a:rPr lang="en-GB" sz="1400" b="0" i="0" u="none" strike="noStrike" dirty="0">
                          <a:solidFill>
                            <a:srgbClr val="FFFFFF"/>
                          </a:solidFill>
                          <a:effectLst/>
                          <a:latin typeface="Calibri" panose="020F0502020204030204" pitchFamily="34" charset="0"/>
                        </a:rPr>
                        <a:t>2020 Visitors</a:t>
                      </a:r>
                    </a:p>
                  </a:txBody>
                  <a:tcPr marL="72000" marR="72000" marT="0" marB="0" anchor="ctr"/>
                </a:tc>
                <a:tc>
                  <a:txBody>
                    <a:bodyPr/>
                    <a:lstStyle/>
                    <a:p>
                      <a:pPr algn="ctr" fontAlgn="ctr"/>
                      <a:r>
                        <a:rPr lang="en-GB" sz="1400" b="0" i="0" u="none" strike="noStrike" dirty="0">
                          <a:solidFill>
                            <a:srgbClr val="FFFFFF"/>
                          </a:solidFill>
                          <a:effectLst/>
                          <a:latin typeface="Calibri" panose="020F0502020204030204" pitchFamily="34" charset="0"/>
                        </a:rPr>
                        <a:t>2021 Visitors</a:t>
                      </a:r>
                    </a:p>
                  </a:txBody>
                  <a:tcPr marL="72000" marR="72000" marT="0" marB="0" anchor="ctr"/>
                </a:tc>
                <a:tc>
                  <a:txBody>
                    <a:bodyPr/>
                    <a:lstStyle/>
                    <a:p>
                      <a:pPr algn="ctr" fontAlgn="ctr"/>
                      <a:r>
                        <a:rPr lang="en-GB" sz="1400" b="0" i="0" u="none" strike="noStrike" dirty="0">
                          <a:solidFill>
                            <a:srgbClr val="FFFFFF"/>
                          </a:solidFill>
                          <a:effectLst/>
                          <a:latin typeface="Calibri" panose="020F0502020204030204" pitchFamily="34" charset="0"/>
                        </a:rPr>
                        <a:t>Exact or Estimate?</a:t>
                      </a:r>
                    </a:p>
                  </a:txBody>
                  <a:tcPr marL="72000" marR="72000" marT="0" marB="0" anchor="ctr"/>
                </a:tc>
                <a:tc>
                  <a:txBody>
                    <a:bodyPr/>
                    <a:lstStyle/>
                    <a:p>
                      <a:pPr algn="ctr" fontAlgn="ctr"/>
                      <a:r>
                        <a:rPr lang="en-GB" sz="1400" b="0" i="0" u="none" strike="noStrike" dirty="0">
                          <a:solidFill>
                            <a:srgbClr val="FFFFFF"/>
                          </a:solidFill>
                          <a:effectLst/>
                          <a:latin typeface="Calibri" panose="020F0502020204030204" pitchFamily="34" charset="0"/>
                        </a:rPr>
                        <a:t>% Change 20-21</a:t>
                      </a:r>
                    </a:p>
                  </a:txBody>
                  <a:tcPr marL="72000" marR="7200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rgbClr val="FFFFFF"/>
                          </a:solidFill>
                          <a:effectLst/>
                          <a:latin typeface="Calibri" panose="020F0502020204030204" pitchFamily="34" charset="0"/>
                        </a:rPr>
                        <a:t>% Change 19-21</a:t>
                      </a:r>
                    </a:p>
                  </a:txBody>
                  <a:tcPr marL="72000" marR="72000" marT="0" marB="0" anchor="ctr"/>
                </a:tc>
                <a:tc>
                  <a:txBody>
                    <a:bodyPr/>
                    <a:lstStyle/>
                    <a:p>
                      <a:pPr algn="ctr" fontAlgn="ctr"/>
                      <a:r>
                        <a:rPr lang="en-GB" sz="1400" b="0" i="0" u="none" strike="noStrike" dirty="0">
                          <a:solidFill>
                            <a:srgbClr val="FFFFFF"/>
                          </a:solidFill>
                          <a:effectLst/>
                          <a:latin typeface="Calibri" panose="020F0502020204030204" pitchFamily="34" charset="0"/>
                        </a:rPr>
                        <a:t>Charging?</a:t>
                      </a:r>
                    </a:p>
                  </a:txBody>
                  <a:tcPr marL="72000" marR="72000" marT="0" marB="0" anchor="ctr"/>
                </a:tc>
                <a:extLst>
                  <a:ext uri="{0D108BD9-81ED-4DB2-BD59-A6C34878D82A}">
                    <a16:rowId xmlns:a16="http://schemas.microsoft.com/office/drawing/2014/main" val="2031606606"/>
                  </a:ext>
                </a:extLst>
              </a:tr>
              <a:tr h="291732">
                <a:tc>
                  <a:txBody>
                    <a:bodyPr/>
                    <a:lstStyle/>
                    <a:p>
                      <a:pPr algn="ctr" rtl="0" fontAlgn="ctr"/>
                      <a:r>
                        <a:rPr lang="en-GB" sz="1400" b="0" i="0" u="none" strike="noStrike" dirty="0">
                          <a:solidFill>
                            <a:srgbClr val="120742"/>
                          </a:solidFill>
                          <a:effectLst/>
                          <a:latin typeface="Calibri" panose="020F0502020204030204" pitchFamily="34" charset="0"/>
                        </a:rPr>
                        <a:t>1</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Longleat Safari &amp; Adventure Park</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Safari Park / Zoo / Aquarium / Aviary</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1011314</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495037</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727,800 </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Not avail.</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47%</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-28%</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4276479190"/>
                  </a:ext>
                </a:extLst>
              </a:tr>
              <a:tr h="291732">
                <a:tc>
                  <a:txBody>
                    <a:bodyPr/>
                    <a:lstStyle/>
                    <a:p>
                      <a:pPr algn="ctr" rtl="0" fontAlgn="ctr"/>
                      <a:r>
                        <a:rPr lang="en-GB" sz="1400" b="0" i="0" u="none" strike="noStrike">
                          <a:solidFill>
                            <a:srgbClr val="120742"/>
                          </a:solidFill>
                          <a:effectLst/>
                          <a:latin typeface="Calibri" panose="020F0502020204030204" pitchFamily="34" charset="0"/>
                        </a:rPr>
                        <a:t>2</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Stonehenge</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Historic Monument / Archaeological Site</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1604248</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314999</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334,087 </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6%</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-79%</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278117092"/>
                  </a:ext>
                </a:extLst>
              </a:tr>
              <a:tr h="291732">
                <a:tc>
                  <a:txBody>
                    <a:bodyPr/>
                    <a:lstStyle/>
                    <a:p>
                      <a:pPr algn="ctr" rtl="0" fontAlgn="ctr"/>
                      <a:r>
                        <a:rPr lang="en-GB" sz="1400" b="0" i="0" u="none" strike="noStrike">
                          <a:solidFill>
                            <a:srgbClr val="120742"/>
                          </a:solidFill>
                          <a:effectLst/>
                          <a:latin typeface="Calibri" panose="020F0502020204030204" pitchFamily="34" charset="0"/>
                        </a:rPr>
                        <a:t>3</a:t>
                      </a:r>
                    </a:p>
                  </a:txBody>
                  <a:tcPr marL="36000" marR="0" marT="0" marB="0" anchor="ctr"/>
                </a:tc>
                <a:tc>
                  <a:txBody>
                    <a:bodyPr/>
                    <a:lstStyle/>
                    <a:p>
                      <a:pPr marL="0" algn="l" defTabSz="914400" rtl="0" eaLnBrk="1" fontAlgn="ctr" latinLnBrk="0" hangingPunct="1"/>
                      <a:r>
                        <a:rPr lang="en-GB" sz="1400" b="0" i="0" u="none" strike="noStrike" kern="1200" dirty="0" err="1">
                          <a:solidFill>
                            <a:srgbClr val="120742"/>
                          </a:solidFill>
                          <a:effectLst/>
                          <a:latin typeface="Calibri" panose="020F0502020204030204" pitchFamily="34" charset="0"/>
                          <a:ea typeface="+mn-ea"/>
                          <a:cs typeface="+mn-cs"/>
                        </a:rPr>
                        <a:t>Stourhead</a:t>
                      </a:r>
                      <a:r>
                        <a:rPr lang="en-GB" sz="1400" b="0" i="0" u="none" strike="noStrike" kern="1200" dirty="0">
                          <a:solidFill>
                            <a:srgbClr val="120742"/>
                          </a:solidFill>
                          <a:effectLst/>
                          <a:latin typeface="Calibri" panose="020F0502020204030204" pitchFamily="34" charset="0"/>
                          <a:ea typeface="+mn-ea"/>
                          <a:cs typeface="+mn-cs"/>
                        </a:rPr>
                        <a:t> House and Garden</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Historic House/ Garden / Palace</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392929</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255761</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320,521 </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25%</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-18%</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974194389"/>
                  </a:ext>
                </a:extLst>
              </a:tr>
              <a:tr h="291732">
                <a:tc>
                  <a:txBody>
                    <a:bodyPr/>
                    <a:lstStyle/>
                    <a:p>
                      <a:pPr algn="ctr" rtl="0" fontAlgn="ctr"/>
                      <a:r>
                        <a:rPr lang="en-GB" sz="1400" b="0" i="0" u="none" strike="noStrike">
                          <a:solidFill>
                            <a:srgbClr val="120742"/>
                          </a:solidFill>
                          <a:effectLst/>
                          <a:latin typeface="Calibri" panose="020F0502020204030204" pitchFamily="34" charset="0"/>
                        </a:rPr>
                        <a:t>4</a:t>
                      </a:r>
                    </a:p>
                  </a:txBody>
                  <a:tcPr marL="36000" marR="0" marT="0" marB="0" anchor="ctr"/>
                </a:tc>
                <a:tc>
                  <a:txBody>
                    <a:bodyPr/>
                    <a:lstStyle/>
                    <a:p>
                      <a:pPr marL="0" algn="l" defTabSz="914400" rtl="0" eaLnBrk="1" fontAlgn="ctr" latinLnBrk="0" hangingPunct="1"/>
                      <a:r>
                        <a:rPr lang="en-GB" sz="1400" b="0" i="0" u="none" strike="noStrike" kern="1200" dirty="0" err="1">
                          <a:solidFill>
                            <a:srgbClr val="120742"/>
                          </a:solidFill>
                          <a:effectLst/>
                          <a:latin typeface="Calibri" panose="020F0502020204030204" pitchFamily="34" charset="0"/>
                          <a:ea typeface="+mn-ea"/>
                          <a:cs typeface="+mn-cs"/>
                        </a:rPr>
                        <a:t>Lacock</a:t>
                      </a:r>
                      <a:r>
                        <a:rPr lang="en-GB" sz="1400" b="0" i="0" u="none" strike="noStrike" kern="1200" dirty="0">
                          <a:solidFill>
                            <a:srgbClr val="120742"/>
                          </a:solidFill>
                          <a:effectLst/>
                          <a:latin typeface="Calibri" panose="020F0502020204030204" pitchFamily="34" charset="0"/>
                          <a:ea typeface="+mn-ea"/>
                          <a:cs typeface="+mn-cs"/>
                        </a:rPr>
                        <a:t> Abbey, Grounds and Cloisters</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Other Historic Property</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210709</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106297</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124,418 </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17%</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-41%</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413883602"/>
                  </a:ext>
                </a:extLst>
              </a:tr>
              <a:tr h="291732">
                <a:tc>
                  <a:txBody>
                    <a:bodyPr/>
                    <a:lstStyle/>
                    <a:p>
                      <a:pPr algn="ctr" rtl="0" fontAlgn="ctr"/>
                      <a:r>
                        <a:rPr lang="en-GB" sz="1400" b="0" i="0" u="none" strike="noStrike">
                          <a:solidFill>
                            <a:srgbClr val="120742"/>
                          </a:solidFill>
                          <a:effectLst/>
                          <a:latin typeface="Calibri" panose="020F0502020204030204" pitchFamily="34" charset="0"/>
                        </a:rPr>
                        <a:t>5</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Salisbury Cathedral</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Place of Worship (still in use)</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Not avail.</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66300</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84,921 </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Not avail.</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28%</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NA</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496808984"/>
                  </a:ext>
                </a:extLst>
              </a:tr>
              <a:tr h="291732">
                <a:tc>
                  <a:txBody>
                    <a:bodyPr/>
                    <a:lstStyle/>
                    <a:p>
                      <a:pPr algn="ctr" rtl="0" fontAlgn="ctr"/>
                      <a:r>
                        <a:rPr lang="en-GB" sz="1400" b="0" i="0" u="none" strike="noStrike">
                          <a:solidFill>
                            <a:srgbClr val="120742"/>
                          </a:solidFill>
                          <a:effectLst/>
                          <a:latin typeface="Calibri" panose="020F0502020204030204" pitchFamily="34" charset="0"/>
                        </a:rPr>
                        <a:t>6</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The Courts Gardens</a:t>
                      </a:r>
                    </a:p>
                  </a:txBody>
                  <a:tcPr marL="36000" marR="0" marT="0" marB="0" anchor="ctr"/>
                </a:tc>
                <a:tc>
                  <a:txBody>
                    <a:bodyPr/>
                    <a:lstStyle/>
                    <a:p>
                      <a:pPr marL="0" algn="l"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Garden</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57366</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30164</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39,934 </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32%</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-30%</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2818752589"/>
                  </a:ext>
                </a:extLst>
              </a:tr>
              <a:tr h="291732">
                <a:tc>
                  <a:txBody>
                    <a:bodyPr/>
                    <a:lstStyle/>
                    <a:p>
                      <a:pPr algn="ctr" rtl="0" fontAlgn="ctr"/>
                      <a:r>
                        <a:rPr lang="en-GB" sz="1400" b="0" i="0" u="none" strike="noStrike">
                          <a:solidFill>
                            <a:srgbClr val="120742"/>
                          </a:solidFill>
                          <a:effectLst/>
                          <a:latin typeface="Calibri" panose="020F0502020204030204" pitchFamily="34" charset="0"/>
                        </a:rPr>
                        <a:t>7</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Avebury Manor and Garden</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Historic House/ Garden / Palace</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129983</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10705</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36,338 </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239%</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-72%</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2161716124"/>
                  </a:ext>
                </a:extLst>
              </a:tr>
              <a:tr h="291732">
                <a:tc>
                  <a:txBody>
                    <a:bodyPr/>
                    <a:lstStyle/>
                    <a:p>
                      <a:pPr algn="ctr" rtl="0" fontAlgn="ctr"/>
                      <a:r>
                        <a:rPr lang="en-GB" sz="1400" b="0" i="0" u="none" strike="noStrike">
                          <a:solidFill>
                            <a:srgbClr val="120742"/>
                          </a:solidFill>
                          <a:effectLst/>
                          <a:latin typeface="Calibri" panose="020F0502020204030204" pitchFamily="34" charset="0"/>
                        </a:rPr>
                        <a:t>8</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Old Sarum</a:t>
                      </a:r>
                    </a:p>
                  </a:txBody>
                  <a:tcPr marL="36000" marR="0" marT="0" marB="0" anchor="ctr"/>
                </a:tc>
                <a:tc>
                  <a:txBody>
                    <a:bodyPr/>
                    <a:lstStyle/>
                    <a:p>
                      <a:pPr marL="0" algn="l"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Historic Monument / Archaeological Site</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59330</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30061</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32,021 </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7%</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-46%</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1619719668"/>
                  </a:ext>
                </a:extLst>
              </a:tr>
              <a:tr h="291732">
                <a:tc>
                  <a:txBody>
                    <a:bodyPr/>
                    <a:lstStyle/>
                    <a:p>
                      <a:pPr algn="ctr" rtl="0" fontAlgn="ctr"/>
                      <a:r>
                        <a:rPr lang="en-GB" sz="1400" b="0" i="0" u="none" strike="noStrike">
                          <a:solidFill>
                            <a:srgbClr val="120742"/>
                          </a:solidFill>
                          <a:effectLst/>
                          <a:latin typeface="Calibri" panose="020F0502020204030204" pitchFamily="34" charset="0"/>
                        </a:rPr>
                        <a:t>9</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Old Wardour Castle</a:t>
                      </a:r>
                    </a:p>
                  </a:txBody>
                  <a:tcPr marL="36000" marR="0" marT="0" marB="0" anchor="ctr"/>
                </a:tc>
                <a:tc>
                  <a:txBody>
                    <a:bodyPr/>
                    <a:lstStyle/>
                    <a:p>
                      <a:pPr marL="0" algn="l"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Castle / Fort</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28284</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13066</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24,859 </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90%</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-12%</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1292207985"/>
                  </a:ext>
                </a:extLst>
              </a:tr>
              <a:tr h="291732">
                <a:tc>
                  <a:txBody>
                    <a:bodyPr/>
                    <a:lstStyle/>
                    <a:p>
                      <a:pPr algn="ctr" rtl="0" fontAlgn="ctr"/>
                      <a:r>
                        <a:rPr lang="en-GB" sz="1400" b="0" i="0" u="none" strike="noStrike">
                          <a:solidFill>
                            <a:srgbClr val="120742"/>
                          </a:solidFill>
                          <a:effectLst/>
                          <a:latin typeface="Calibri" panose="020F0502020204030204" pitchFamily="34" charset="0"/>
                        </a:rPr>
                        <a:t>10</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Salisbury Museum</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Museum and/ or Art Gallery</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28146</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11766</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18,792 </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60%</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-33%</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1260448500"/>
                  </a:ext>
                </a:extLst>
              </a:tr>
              <a:tr h="291732">
                <a:tc>
                  <a:txBody>
                    <a:bodyPr/>
                    <a:lstStyle/>
                    <a:p>
                      <a:pPr algn="ctr" rtl="0" fontAlgn="ctr"/>
                      <a:r>
                        <a:rPr lang="en-GB" sz="1400" b="0" i="0" u="none" strike="noStrike">
                          <a:solidFill>
                            <a:srgbClr val="120742"/>
                          </a:solidFill>
                          <a:effectLst/>
                          <a:latin typeface="Calibri" panose="020F0502020204030204" pitchFamily="34" charset="0"/>
                        </a:rPr>
                        <a:t>11</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Great </a:t>
                      </a:r>
                      <a:r>
                        <a:rPr lang="en-GB" sz="1400" b="0" i="0" u="none" strike="noStrike" kern="1200" dirty="0" err="1">
                          <a:solidFill>
                            <a:srgbClr val="120742"/>
                          </a:solidFill>
                          <a:effectLst/>
                          <a:latin typeface="Calibri" panose="020F0502020204030204" pitchFamily="34" charset="0"/>
                          <a:ea typeface="+mn-ea"/>
                          <a:cs typeface="+mn-cs"/>
                        </a:rPr>
                        <a:t>Chalfield</a:t>
                      </a:r>
                      <a:r>
                        <a:rPr lang="en-GB" sz="1400" b="0" i="0" u="none" strike="noStrike" kern="1200" dirty="0">
                          <a:solidFill>
                            <a:srgbClr val="120742"/>
                          </a:solidFill>
                          <a:effectLst/>
                          <a:latin typeface="Calibri" panose="020F0502020204030204" pitchFamily="34" charset="0"/>
                          <a:ea typeface="+mn-ea"/>
                          <a:cs typeface="+mn-cs"/>
                        </a:rPr>
                        <a:t> Manor</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Historic House/ Garden / Palace</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21611</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10888</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17,770 </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63%</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-18%</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2463924281"/>
                  </a:ext>
                </a:extLst>
              </a:tr>
              <a:tr h="291732">
                <a:tc>
                  <a:txBody>
                    <a:bodyPr/>
                    <a:lstStyle/>
                    <a:p>
                      <a:pPr algn="ctr" rtl="0" fontAlgn="ctr"/>
                      <a:r>
                        <a:rPr lang="en-GB" sz="1400" b="0" i="0" u="none" strike="noStrike">
                          <a:solidFill>
                            <a:srgbClr val="120742"/>
                          </a:solidFill>
                          <a:effectLst/>
                          <a:latin typeface="Calibri" panose="020F0502020204030204" pitchFamily="34" charset="0"/>
                        </a:rPr>
                        <a:t>12</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Trowbridge Museum</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Museum and/ or Art Gallery</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Not avail.</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1898</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9,503 </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401%</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NA</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a:t>
                      </a:r>
                    </a:p>
                  </a:txBody>
                  <a:tcPr marL="36000" marR="0" marT="0" marB="0" anchor="ctr"/>
                </a:tc>
                <a:extLst>
                  <a:ext uri="{0D108BD9-81ED-4DB2-BD59-A6C34878D82A}">
                    <a16:rowId xmlns:a16="http://schemas.microsoft.com/office/drawing/2014/main" val="960433436"/>
                  </a:ext>
                </a:extLst>
              </a:tr>
              <a:tr h="291732">
                <a:tc>
                  <a:txBody>
                    <a:bodyPr/>
                    <a:lstStyle/>
                    <a:p>
                      <a:pPr algn="ctr" rtl="0" fontAlgn="ctr"/>
                      <a:r>
                        <a:rPr lang="en-GB" sz="1400" b="0" i="0" u="none" strike="noStrike">
                          <a:solidFill>
                            <a:srgbClr val="120742"/>
                          </a:solidFill>
                          <a:effectLst/>
                          <a:latin typeface="Calibri" panose="020F0502020204030204" pitchFamily="34" charset="0"/>
                        </a:rPr>
                        <a:t>13</a:t>
                      </a:r>
                    </a:p>
                  </a:txBody>
                  <a:tcPr marL="36000" marR="0" marT="0" marB="0" anchor="ctr"/>
                </a:tc>
                <a:tc>
                  <a:txBody>
                    <a:bodyPr/>
                    <a:lstStyle/>
                    <a:p>
                      <a:pPr marL="0" algn="l" defTabSz="914400" rtl="0" eaLnBrk="1" fontAlgn="ctr" latinLnBrk="0" hangingPunct="1"/>
                      <a:r>
                        <a:rPr lang="en-GB" sz="1400" b="0" i="0" u="none" strike="noStrike" kern="1200" dirty="0" err="1">
                          <a:solidFill>
                            <a:srgbClr val="120742"/>
                          </a:solidFill>
                          <a:effectLst/>
                          <a:latin typeface="Calibri" panose="020F0502020204030204" pitchFamily="34" charset="0"/>
                          <a:ea typeface="+mn-ea"/>
                          <a:cs typeface="+mn-cs"/>
                        </a:rPr>
                        <a:t>Mompesson</a:t>
                      </a:r>
                      <a:r>
                        <a:rPr lang="en-GB" sz="1400" b="0" i="0" u="none" strike="noStrike" kern="1200" dirty="0">
                          <a:solidFill>
                            <a:srgbClr val="120742"/>
                          </a:solidFill>
                          <a:effectLst/>
                          <a:latin typeface="Calibri" panose="020F0502020204030204" pitchFamily="34" charset="0"/>
                          <a:ea typeface="+mn-ea"/>
                          <a:cs typeface="+mn-cs"/>
                        </a:rPr>
                        <a:t> House</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Historic House/ Garden / Palace</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51920</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1248</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2,623 </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110%</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-95%</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Yes</a:t>
                      </a:r>
                    </a:p>
                  </a:txBody>
                  <a:tcPr marL="36000" marR="0" marT="0" marB="0" anchor="ctr"/>
                </a:tc>
                <a:extLst>
                  <a:ext uri="{0D108BD9-81ED-4DB2-BD59-A6C34878D82A}">
                    <a16:rowId xmlns:a16="http://schemas.microsoft.com/office/drawing/2014/main" val="1230191800"/>
                  </a:ext>
                </a:extLst>
              </a:tr>
              <a:tr h="291732">
                <a:tc>
                  <a:txBody>
                    <a:bodyPr/>
                    <a:lstStyle/>
                    <a:p>
                      <a:pPr algn="ctr" rtl="0" fontAlgn="ctr"/>
                      <a:r>
                        <a:rPr lang="en-GB" sz="1400" b="0" i="0" u="none" strike="noStrike">
                          <a:solidFill>
                            <a:srgbClr val="120742"/>
                          </a:solidFill>
                          <a:effectLst/>
                          <a:latin typeface="Calibri" panose="020F0502020204030204" pitchFamily="34" charset="0"/>
                        </a:rPr>
                        <a:t>14</a:t>
                      </a:r>
                    </a:p>
                  </a:txBody>
                  <a:tcPr marL="36000" marR="0" marT="0" marB="0" anchor="ctr"/>
                </a:tc>
                <a:tc>
                  <a:txBody>
                    <a:bodyPr/>
                    <a:lstStyle/>
                    <a:p>
                      <a:pPr marL="0" algn="l" defTabSz="914400" rtl="0" eaLnBrk="1" fontAlgn="ctr" latinLnBrk="0" hangingPunct="1"/>
                      <a:r>
                        <a:rPr lang="en-GB" sz="1400" b="0" i="0" u="none" strike="noStrike" kern="1200" dirty="0" err="1">
                          <a:solidFill>
                            <a:srgbClr val="120742"/>
                          </a:solidFill>
                          <a:effectLst/>
                          <a:latin typeface="Calibri" panose="020F0502020204030204" pitchFamily="34" charset="0"/>
                          <a:ea typeface="+mn-ea"/>
                          <a:cs typeface="+mn-cs"/>
                        </a:rPr>
                        <a:t>Calne</a:t>
                      </a:r>
                      <a:r>
                        <a:rPr lang="en-GB" sz="1400" b="0" i="0" u="none" strike="noStrike" kern="1200" dirty="0">
                          <a:solidFill>
                            <a:srgbClr val="120742"/>
                          </a:solidFill>
                          <a:effectLst/>
                          <a:latin typeface="Calibri" panose="020F0502020204030204" pitchFamily="34" charset="0"/>
                          <a:ea typeface="+mn-ea"/>
                          <a:cs typeface="+mn-cs"/>
                        </a:rPr>
                        <a:t> Heritage Centre</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Heritage / Visitor Centre</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3304</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0</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1,195 </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NA</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-64%</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a:t>
                      </a:r>
                    </a:p>
                  </a:txBody>
                  <a:tcPr marL="36000" marR="0" marT="0" marB="0" anchor="ctr"/>
                </a:tc>
                <a:extLst>
                  <a:ext uri="{0D108BD9-81ED-4DB2-BD59-A6C34878D82A}">
                    <a16:rowId xmlns:a16="http://schemas.microsoft.com/office/drawing/2014/main" val="86491113"/>
                  </a:ext>
                </a:extLst>
              </a:tr>
              <a:tr h="291732">
                <a:tc>
                  <a:txBody>
                    <a:bodyPr/>
                    <a:lstStyle/>
                    <a:p>
                      <a:pPr algn="ctr" rtl="0" fontAlgn="ctr"/>
                      <a:r>
                        <a:rPr lang="en-GB" sz="1400" b="0" i="0" u="none" strike="noStrike">
                          <a:solidFill>
                            <a:srgbClr val="120742"/>
                          </a:solidFill>
                          <a:effectLst/>
                          <a:latin typeface="Calibri" panose="020F0502020204030204" pitchFamily="34" charset="0"/>
                        </a:rPr>
                        <a:t>15</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Aldbourne Heritage Centre</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Heritage / Visitor Centre</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Not avail.</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Not avail.</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602 </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Exact</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NA</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NA</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a:t>
                      </a:r>
                    </a:p>
                  </a:txBody>
                  <a:tcPr marL="36000" marR="0" marT="0" marB="0" anchor="ctr"/>
                </a:tc>
                <a:extLst>
                  <a:ext uri="{0D108BD9-81ED-4DB2-BD59-A6C34878D82A}">
                    <a16:rowId xmlns:a16="http://schemas.microsoft.com/office/drawing/2014/main" val="708446245"/>
                  </a:ext>
                </a:extLst>
              </a:tr>
              <a:tr h="291732">
                <a:tc>
                  <a:txBody>
                    <a:bodyPr/>
                    <a:lstStyle/>
                    <a:p>
                      <a:pPr algn="ctr" rtl="0" fontAlgn="ctr"/>
                      <a:r>
                        <a:rPr lang="en-GB" sz="1400" b="0" i="0" u="none" strike="noStrike">
                          <a:solidFill>
                            <a:srgbClr val="120742"/>
                          </a:solidFill>
                          <a:effectLst/>
                          <a:latin typeface="Calibri" panose="020F0502020204030204" pitchFamily="34" charset="0"/>
                        </a:rPr>
                        <a:t>16</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Mere Museum</a:t>
                      </a:r>
                    </a:p>
                  </a:txBody>
                  <a:tcPr marL="36000" marR="0" marT="0" marB="0" anchor="ctr"/>
                </a:tc>
                <a:tc>
                  <a:txBody>
                    <a:bodyPr/>
                    <a:lstStyle/>
                    <a:p>
                      <a:pPr marL="0" algn="l"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Museum and/ or Art Gallery</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Not avail.</a:t>
                      </a:r>
                    </a:p>
                  </a:txBody>
                  <a:tcPr marL="36000" marR="0" marT="0" marB="0" anchor="ctr"/>
                </a:tc>
                <a:tc>
                  <a:txBody>
                    <a:bodyPr/>
                    <a:lstStyle/>
                    <a:p>
                      <a:pPr marL="0" algn="ctr" defTabSz="914400" rtl="0" eaLnBrk="1" fontAlgn="ctr" latinLnBrk="0" hangingPunct="1"/>
                      <a:r>
                        <a:rPr lang="en-GB" sz="1400" b="0" i="0" u="none" strike="noStrike" kern="1200">
                          <a:solidFill>
                            <a:srgbClr val="120742"/>
                          </a:solidFill>
                          <a:effectLst/>
                          <a:latin typeface="Calibri" panose="020F0502020204030204" pitchFamily="34" charset="0"/>
                          <a:ea typeface="+mn-ea"/>
                          <a:cs typeface="+mn-cs"/>
                        </a:rPr>
                        <a:t>100</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50 </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Estimate</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-50%</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NA</a:t>
                      </a:r>
                    </a:p>
                  </a:txBody>
                  <a:tcPr marL="36000" marR="0" marT="0" marB="0" anchor="ctr"/>
                </a:tc>
                <a:tc>
                  <a:txBody>
                    <a:bodyPr/>
                    <a:lstStyle/>
                    <a:p>
                      <a:pPr marL="0" algn="ctr" defTabSz="914400" rtl="0" eaLnBrk="1" fontAlgn="ctr" latinLnBrk="0" hangingPunct="1"/>
                      <a:r>
                        <a:rPr lang="en-GB" sz="1400" b="0" i="0" u="none" strike="noStrike" kern="1200" dirty="0">
                          <a:solidFill>
                            <a:srgbClr val="120742"/>
                          </a:solidFill>
                          <a:effectLst/>
                          <a:latin typeface="Calibri" panose="020F0502020204030204" pitchFamily="34" charset="0"/>
                          <a:ea typeface="+mn-ea"/>
                          <a:cs typeface="+mn-cs"/>
                        </a:rPr>
                        <a:t>No</a:t>
                      </a:r>
                    </a:p>
                  </a:txBody>
                  <a:tcPr marL="36000" marR="0" marT="0" marB="0" anchor="ctr"/>
                </a:tc>
                <a:extLst>
                  <a:ext uri="{0D108BD9-81ED-4DB2-BD59-A6C34878D82A}">
                    <a16:rowId xmlns:a16="http://schemas.microsoft.com/office/drawing/2014/main" val="586035411"/>
                  </a:ext>
                </a:extLst>
              </a:tr>
            </a:tbl>
          </a:graphicData>
        </a:graphic>
      </p:graphicFrame>
      <p:sp>
        <p:nvSpPr>
          <p:cNvPr id="5" name="Text Placeholder 3">
            <a:extLst>
              <a:ext uri="{FF2B5EF4-FFF2-40B4-BE49-F238E27FC236}">
                <a16:creationId xmlns:a16="http://schemas.microsoft.com/office/drawing/2014/main" id="{9B017EBC-84F9-4B92-BF1F-2152336BB6E4}"/>
              </a:ext>
            </a:extLst>
          </p:cNvPr>
          <p:cNvSpPr>
            <a:spLocks noGrp="1"/>
          </p:cNvSpPr>
          <p:nvPr>
            <p:ph type="body" sz="quarter" idx="11"/>
          </p:nvPr>
        </p:nvSpPr>
        <p:spPr>
          <a:xfrm>
            <a:off x="334963" y="6432480"/>
            <a:ext cx="6753993" cy="345392"/>
          </a:xfrm>
        </p:spPr>
        <p:txBody>
          <a:bodyPr/>
          <a:lstStyle/>
          <a:p>
            <a:pPr>
              <a:lnSpc>
                <a:spcPct val="100000"/>
              </a:lnSpc>
              <a:spcBef>
                <a:spcPts val="0"/>
              </a:spcBef>
            </a:pPr>
            <a:r>
              <a:rPr lang="en-GB" dirty="0"/>
              <a:t>Source: Annual attractions survey, 2021 data</a:t>
            </a:r>
          </a:p>
          <a:p>
            <a:pPr>
              <a:lnSpc>
                <a:spcPct val="100000"/>
              </a:lnSpc>
              <a:spcBef>
                <a:spcPts val="0"/>
              </a:spcBef>
            </a:pPr>
            <a:r>
              <a:rPr lang="en-GB" dirty="0"/>
              <a:t>Listing attractions which responded to the survey and gave permission to publish their data</a:t>
            </a:r>
          </a:p>
        </p:txBody>
      </p:sp>
    </p:spTree>
    <p:extLst>
      <p:ext uri="{BB962C8B-B14F-4D97-AF65-F5344CB8AC3E}">
        <p14:creationId xmlns:p14="http://schemas.microsoft.com/office/powerpoint/2010/main" val="3768843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06497-1201-4230-8F6B-E9EDE7DD1289}"/>
              </a:ext>
            </a:extLst>
          </p:cNvPr>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BE2EB7-32F6-4878-B2F9-F265C8947871}"/>
              </a:ext>
            </a:extLst>
          </p:cNvPr>
          <p:cNvSpPr/>
          <p:nvPr/>
        </p:nvSpPr>
        <p:spPr>
          <a:xfrm>
            <a:off x="2365342" y="1790307"/>
            <a:ext cx="7461315" cy="327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1"/>
                </a:solidFill>
                <a:latin typeface="Arial Black" panose="020B0A04020102020204" pitchFamily="34" charset="0"/>
              </a:rPr>
              <a:t>DOMESTIC SENTIMENT &amp; INTENT</a:t>
            </a:r>
          </a:p>
          <a:p>
            <a:pPr algn="ctr"/>
            <a:r>
              <a:rPr lang="en-GB" sz="4400" dirty="0">
                <a:solidFill>
                  <a:schemeClr val="accent1"/>
                </a:solidFill>
                <a:latin typeface="Arial Black" panose="020B0A04020102020204" pitchFamily="34" charset="0"/>
              </a:rPr>
              <a:t>(1</a:t>
            </a:r>
            <a:r>
              <a:rPr lang="en-GB" sz="4400" baseline="30000" dirty="0">
                <a:solidFill>
                  <a:schemeClr val="accent1"/>
                </a:solidFill>
                <a:latin typeface="Arial Black" panose="020B0A04020102020204" pitchFamily="34" charset="0"/>
              </a:rPr>
              <a:t>ST</a:t>
            </a:r>
            <a:r>
              <a:rPr lang="en-GB" sz="4400" dirty="0">
                <a:solidFill>
                  <a:schemeClr val="accent1"/>
                </a:solidFill>
                <a:latin typeface="Arial Black" panose="020B0A04020102020204" pitchFamily="34" charset="0"/>
              </a:rPr>
              <a:t> WEEK OF SEPTEMBER)</a:t>
            </a:r>
          </a:p>
        </p:txBody>
      </p:sp>
    </p:spTree>
    <p:extLst>
      <p:ext uri="{BB962C8B-B14F-4D97-AF65-F5344CB8AC3E}">
        <p14:creationId xmlns:p14="http://schemas.microsoft.com/office/powerpoint/2010/main" val="3874622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A04D30A-509E-4FEB-9FFA-43671B9E9887}"/>
              </a:ext>
            </a:extLst>
          </p:cNvPr>
          <p:cNvSpPr>
            <a:spLocks noGrp="1"/>
          </p:cNvSpPr>
          <p:nvPr>
            <p:ph type="title"/>
          </p:nvPr>
        </p:nvSpPr>
        <p:spPr>
          <a:xfrm>
            <a:off x="905254" y="394571"/>
            <a:ext cx="10913616" cy="519829"/>
          </a:xfrm>
        </p:spPr>
        <p:txBody>
          <a:bodyPr>
            <a:noAutofit/>
          </a:bodyPr>
          <a:lstStyle/>
          <a:p>
            <a:r>
              <a:rPr lang="en-US" sz="2400" dirty="0"/>
              <a:t>Perceptions of the situation relating to cost of living crisis are worsening with </a:t>
            </a:r>
            <a:r>
              <a:rPr lang="en-GB" sz="2400" dirty="0"/>
              <a:t>80% of UK adults think ‘the worst is still to come’ </a:t>
            </a:r>
          </a:p>
        </p:txBody>
      </p:sp>
      <p:graphicFrame>
        <p:nvGraphicFramePr>
          <p:cNvPr id="7" name="Chart Placeholder 9" descr="This chart shows perception of the cost of living situation. The majority perceive the 'worst is still to come', with 80% perceiving this compared to just 10% who suggest it has passed.">
            <a:extLst>
              <a:ext uri="{FF2B5EF4-FFF2-40B4-BE49-F238E27FC236}">
                <a16:creationId xmlns:a16="http://schemas.microsoft.com/office/drawing/2014/main" id="{E296386B-643F-4391-A222-D57883486EEA}"/>
              </a:ext>
            </a:extLst>
          </p:cNvPr>
          <p:cNvGraphicFramePr>
            <a:graphicFrameLocks/>
          </p:cNvGraphicFramePr>
          <p:nvPr>
            <p:extLst/>
          </p:nvPr>
        </p:nvGraphicFramePr>
        <p:xfrm>
          <a:off x="278465" y="1984136"/>
          <a:ext cx="11348676" cy="39516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
            <a:extLst>
              <a:ext uri="{FF2B5EF4-FFF2-40B4-BE49-F238E27FC236}">
                <a16:creationId xmlns:a16="http://schemas.microsoft.com/office/drawing/2014/main" id="{C24DD0DE-0A19-430B-B06D-1500AF77315D}"/>
              </a:ext>
            </a:extLst>
          </p:cNvPr>
          <p:cNvSpPr txBox="1"/>
          <p:nvPr/>
        </p:nvSpPr>
        <p:spPr>
          <a:xfrm>
            <a:off x="1335762" y="5722632"/>
            <a:ext cx="1195201" cy="5832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22</a:t>
            </a:r>
            <a:r>
              <a:rPr kumimoji="0" lang="en-GB" sz="1050" b="0" i="1" u="none" strike="noStrike" kern="1200" cap="none" spc="0" normalizeH="0" baseline="30000" noProof="0" dirty="0">
                <a:ln>
                  <a:noFill/>
                </a:ln>
                <a:solidFill>
                  <a:srgbClr val="FF0000"/>
                </a:solidFill>
                <a:effectLst/>
                <a:uLnTx/>
                <a:uFillTx/>
                <a:latin typeface="Arial" panose="020B0604020202020204"/>
                <a:ea typeface="+mn-ea"/>
                <a:cs typeface="+mn-cs"/>
              </a:rPr>
              <a:t>nd</a:t>
            </a: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 June: UK inflation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rose to 40-year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high of 9.1% </a:t>
            </a:r>
          </a:p>
        </p:txBody>
      </p:sp>
      <p:sp>
        <p:nvSpPr>
          <p:cNvPr id="33" name="TextBox 1">
            <a:extLst>
              <a:ext uri="{FF2B5EF4-FFF2-40B4-BE49-F238E27FC236}">
                <a16:creationId xmlns:a16="http://schemas.microsoft.com/office/drawing/2014/main" id="{9F8F4207-7A41-4D9E-B153-5DEC6BBE0793}"/>
              </a:ext>
            </a:extLst>
          </p:cNvPr>
          <p:cNvSpPr txBox="1"/>
          <p:nvPr/>
        </p:nvSpPr>
        <p:spPr>
          <a:xfrm>
            <a:off x="3876185" y="5719116"/>
            <a:ext cx="1564849" cy="6411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17</a:t>
            </a:r>
            <a:r>
              <a:rPr kumimoji="0" lang="en-GB" sz="1050" b="0" i="1" u="none" strike="noStrike" kern="1200" cap="none" spc="0" normalizeH="0" baseline="30000" noProof="0" dirty="0">
                <a:ln>
                  <a:noFill/>
                </a:ln>
                <a:solidFill>
                  <a:srgbClr val="FF0000"/>
                </a:solidFill>
                <a:effectLst/>
                <a:uLnTx/>
                <a:uFillTx/>
                <a:latin typeface="Arial" panose="020B0604020202020204"/>
                <a:ea typeface="+mn-ea"/>
                <a:cs typeface="+mn-cs"/>
              </a:rPr>
              <a:t>th</a:t>
            </a: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 August: UK inflation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up to 10.1%, shoppers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feel the inflation hit</a:t>
            </a:r>
          </a:p>
        </p:txBody>
      </p:sp>
      <p:sp>
        <p:nvSpPr>
          <p:cNvPr id="36" name="TextBox 1">
            <a:extLst>
              <a:ext uri="{FF2B5EF4-FFF2-40B4-BE49-F238E27FC236}">
                <a16:creationId xmlns:a16="http://schemas.microsoft.com/office/drawing/2014/main" id="{78A8CF53-44D6-48D3-B2C3-5683A8704FAD}"/>
              </a:ext>
            </a:extLst>
          </p:cNvPr>
          <p:cNvSpPr txBox="1"/>
          <p:nvPr/>
        </p:nvSpPr>
        <p:spPr>
          <a:xfrm>
            <a:off x="2530963" y="5719116"/>
            <a:ext cx="1345222" cy="706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20</a:t>
            </a:r>
            <a:r>
              <a:rPr kumimoji="0" lang="en-GB" sz="1050" b="0" i="1" u="none" strike="noStrike" kern="1200" cap="none" spc="0" normalizeH="0" baseline="30000" noProof="0" dirty="0">
                <a:ln>
                  <a:noFill/>
                </a:ln>
                <a:solidFill>
                  <a:srgbClr val="FF0000"/>
                </a:solidFill>
                <a:effectLst/>
                <a:uLnTx/>
                <a:uFillTx/>
                <a:latin typeface="Arial" panose="020B0604020202020204"/>
                <a:ea typeface="+mn-ea"/>
                <a:cs typeface="+mn-cs"/>
              </a:rPr>
              <a:t>th</a:t>
            </a: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 July: Fuel, milk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FF0000"/>
                </a:solidFill>
                <a:effectLst/>
                <a:uLnTx/>
                <a:uFillTx/>
                <a:latin typeface="Arial" panose="020B0604020202020204"/>
                <a:ea typeface="+mn-ea"/>
                <a:cs typeface="+mn-cs"/>
              </a:rPr>
              <a:t>and eggs steepest increases in 40 years</a:t>
            </a:r>
          </a:p>
        </p:txBody>
      </p:sp>
      <p:sp>
        <p:nvSpPr>
          <p:cNvPr id="22" name="Footer Placeholder 5"/>
          <p:cNvSpPr txBox="1">
            <a:spLocks/>
          </p:cNvSpPr>
          <p:nvPr/>
        </p:nvSpPr>
        <p:spPr>
          <a:xfrm>
            <a:off x="0" y="6463429"/>
            <a:ext cx="9664659" cy="336955"/>
          </a:xfrm>
          <a:prstGeom prst="rect">
            <a:avLst/>
          </a:prstGeom>
        </p:spPr>
        <p:txBody>
          <a:bodyPr vert="horz" lIns="91440" tIns="45720" rIns="91440" bIns="45720" rtlCol="0" anchor="t"/>
          <a:lstStyle>
            <a:defPPr>
              <a:defRPr lang="en-US"/>
            </a:defPPr>
            <a:lvl1pPr marL="0" algn="l" defTabSz="457200" rtl="0" eaLnBrk="1" latinLnBrk="0" hangingPunct="1">
              <a:defRPr sz="900" kern="1200">
                <a:solidFill>
                  <a:srgbClr val="12074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Question: Q7b: And now regarding the ‘cost of living crisis’ in the UK and the way it is going to change in the coming few months, which of the following best describes your opinion? Base: All respondents. September 2022 = 1,758</a:t>
            </a:r>
            <a:endParaRPr kumimoji="0" lang="en-US"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8198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A04D30A-509E-4FEB-9FFA-43671B9E9887}"/>
              </a:ext>
            </a:extLst>
          </p:cNvPr>
          <p:cNvSpPr>
            <a:spLocks noGrp="1"/>
          </p:cNvSpPr>
          <p:nvPr>
            <p:ph type="title"/>
          </p:nvPr>
        </p:nvSpPr>
        <p:spPr>
          <a:xfrm>
            <a:off x="905254" y="394571"/>
            <a:ext cx="10913616" cy="1057157"/>
          </a:xfrm>
        </p:spPr>
        <p:txBody>
          <a:bodyPr>
            <a:noAutofit/>
          </a:bodyPr>
          <a:lstStyle/>
          <a:p>
            <a:r>
              <a:rPr lang="en-US" sz="2400" dirty="0"/>
              <a:t>25% of UK adults have been hit hard and had to cut back on spending. Fewer say they are ‘alright’.</a:t>
            </a:r>
            <a:endParaRPr lang="en-GB" sz="2400" dirty="0"/>
          </a:p>
        </p:txBody>
      </p:sp>
      <p:graphicFrame>
        <p:nvGraphicFramePr>
          <p:cNvPr id="29" name="Chart Placeholder 9" descr="This chart shows the feelings about the current financial situation of those living during the cost of living crisis. 51% are cautious so will be very careful, followed by 15% who are alright and it has not affected them, and 25% who have been hit hard and have no option but to cut back on spending. ">
            <a:extLst>
              <a:ext uri="{FF2B5EF4-FFF2-40B4-BE49-F238E27FC236}">
                <a16:creationId xmlns:a16="http://schemas.microsoft.com/office/drawing/2014/main" id="{76D8D2B6-2F9B-4B41-82FA-EDA803BDA7A7}"/>
              </a:ext>
            </a:extLst>
          </p:cNvPr>
          <p:cNvGraphicFramePr>
            <a:graphicFrameLocks/>
          </p:cNvGraphicFramePr>
          <p:nvPr/>
        </p:nvGraphicFramePr>
        <p:xfrm>
          <a:off x="1057013" y="2093806"/>
          <a:ext cx="10396553" cy="4058495"/>
        </p:xfrm>
        <a:graphic>
          <a:graphicData uri="http://schemas.openxmlformats.org/drawingml/2006/chart">
            <c:chart xmlns:c="http://schemas.openxmlformats.org/drawingml/2006/chart" xmlns:r="http://schemas.openxmlformats.org/officeDocument/2006/relationships" r:id="rId3"/>
          </a:graphicData>
        </a:graphic>
      </p:graphicFrame>
      <p:sp>
        <p:nvSpPr>
          <p:cNvPr id="22" name="Footer Placeholder 5"/>
          <p:cNvSpPr txBox="1">
            <a:spLocks/>
          </p:cNvSpPr>
          <p:nvPr/>
        </p:nvSpPr>
        <p:spPr>
          <a:xfrm>
            <a:off x="0" y="6463429"/>
            <a:ext cx="9664659" cy="336955"/>
          </a:xfrm>
          <a:prstGeom prst="rect">
            <a:avLst/>
          </a:prstGeom>
        </p:spPr>
        <p:txBody>
          <a:bodyPr vert="horz" lIns="91440" tIns="45720" rIns="91440" bIns="45720" rtlCol="0" anchor="t"/>
          <a:lstStyle>
            <a:defPPr>
              <a:defRPr lang="en-US"/>
            </a:defPPr>
            <a:lvl1pPr marL="0" algn="l" defTabSz="457200" rtl="0" eaLnBrk="1" latinLnBrk="0" hangingPunct="1">
              <a:defRPr sz="900" kern="1200">
                <a:solidFill>
                  <a:srgbClr val="12074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Question: Q17: There has been a lot of talk about how the ‘cost of living crisis’ has affected people’s financial circumstances.  If you had to choose, which ONE of the following statements would best describe your feelings about your own situation, right now? Base: All respondents. September 2022 = 1,758</a:t>
            </a:r>
            <a:endParaRPr kumimoji="0" lang="en-US"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74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A04D30A-509E-4FEB-9FFA-43671B9E9887}"/>
              </a:ext>
            </a:extLst>
          </p:cNvPr>
          <p:cNvSpPr>
            <a:spLocks noGrp="1"/>
          </p:cNvSpPr>
          <p:nvPr>
            <p:ph type="title"/>
          </p:nvPr>
        </p:nvSpPr>
        <p:spPr>
          <a:xfrm>
            <a:off x="905254" y="410889"/>
            <a:ext cx="10913616" cy="1012558"/>
          </a:xfrm>
        </p:spPr>
        <p:txBody>
          <a:bodyPr>
            <a:noAutofit/>
          </a:bodyPr>
          <a:lstStyle/>
          <a:p>
            <a:r>
              <a:rPr lang="en-US" sz="2400" dirty="0"/>
              <a:t>Intentions for domestic overnight trips over the next 12 months are fairly stable, in line with last months’ intentions.</a:t>
            </a:r>
            <a:endParaRPr lang="en-GB" sz="2400" dirty="0"/>
          </a:p>
        </p:txBody>
      </p:sp>
      <p:graphicFrame>
        <p:nvGraphicFramePr>
          <p:cNvPr id="16" name="Chart Placeholder 7" descr="This chart looks at domestic overnight trip intentions. 67% of UK adults plan on a UK trip at any point, with 27% planning to take one between October and December 2022 and 19% between January and March 2023.">
            <a:extLst>
              <a:ext uri="{FF2B5EF4-FFF2-40B4-BE49-F238E27FC236}">
                <a16:creationId xmlns:a16="http://schemas.microsoft.com/office/drawing/2014/main" id="{0BF0B91F-7B97-419C-9EF5-EC527783C1E9}"/>
              </a:ext>
            </a:extLst>
          </p:cNvPr>
          <p:cNvGraphicFramePr>
            <a:graphicFrameLocks/>
          </p:cNvGraphicFramePr>
          <p:nvPr>
            <p:extLst/>
          </p:nvPr>
        </p:nvGraphicFramePr>
        <p:xfrm>
          <a:off x="635425" y="2304614"/>
          <a:ext cx="10921150" cy="3622668"/>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5"/>
          <p:cNvSpPr txBox="1">
            <a:spLocks/>
          </p:cNvSpPr>
          <p:nvPr/>
        </p:nvSpPr>
        <p:spPr>
          <a:xfrm>
            <a:off x="0" y="6277122"/>
            <a:ext cx="9653047" cy="580878"/>
          </a:xfrm>
          <a:prstGeom prst="rect">
            <a:avLst/>
          </a:prstGeom>
        </p:spPr>
        <p:txBody>
          <a:bodyPr vert="horz" lIns="91440" tIns="45720" rIns="91440" bIns="45720" rtlCol="0" anchor="t"/>
          <a:lstStyle>
            <a:defPPr>
              <a:defRPr lang="en-US"/>
            </a:defPPr>
            <a:lvl1pPr marL="0" algn="l" defTabSz="457200" rtl="0" eaLnBrk="1" latinLnBrk="0" hangingPunct="1">
              <a:defRPr sz="900" kern="1200">
                <a:solidFill>
                  <a:srgbClr val="12074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GB" sz="1000" dirty="0"/>
              <a:t>Question: QVB2a</a:t>
            </a: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 Thinking of your next UK holiday or short break, when are you likely to go on this trip? QVB2b. And when else do you anticipate going on a UK holiday or short break? Base: All respondents. August 2022 = 1,759, September 2022 = 1,758 Note:  Multiple choice question.  Totals may exceed 100% as some respondents anticipate taking multiple trips across several time periods. </a:t>
            </a:r>
          </a:p>
        </p:txBody>
      </p:sp>
    </p:spTree>
    <p:extLst>
      <p:ext uri="{BB962C8B-B14F-4D97-AF65-F5344CB8AC3E}">
        <p14:creationId xmlns:p14="http://schemas.microsoft.com/office/powerpoint/2010/main" val="32545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D067AC-93A2-464A-84A8-E7E663E325D8}"/>
              </a:ext>
            </a:extLst>
          </p:cNvPr>
          <p:cNvSpPr>
            <a:spLocks noGrp="1"/>
          </p:cNvSpPr>
          <p:nvPr>
            <p:ph type="title"/>
          </p:nvPr>
        </p:nvSpPr>
        <p:spPr/>
        <p:txBody>
          <a:bodyPr>
            <a:normAutofit fontScale="90000"/>
          </a:bodyPr>
          <a:lstStyle/>
          <a:p>
            <a:r>
              <a:rPr lang="en-GB" dirty="0"/>
              <a:t>PROJECT BACKGROUND</a:t>
            </a:r>
          </a:p>
        </p:txBody>
      </p:sp>
      <p:sp>
        <p:nvSpPr>
          <p:cNvPr id="9" name="Content Placeholder 8">
            <a:extLst>
              <a:ext uri="{FF2B5EF4-FFF2-40B4-BE49-F238E27FC236}">
                <a16:creationId xmlns:a16="http://schemas.microsoft.com/office/drawing/2014/main" id="{8C9E9436-69AD-4922-9B53-5BC9EF220400}"/>
              </a:ext>
            </a:extLst>
          </p:cNvPr>
          <p:cNvSpPr>
            <a:spLocks noGrp="1"/>
          </p:cNvSpPr>
          <p:nvPr>
            <p:ph sz="quarter" idx="16"/>
          </p:nvPr>
        </p:nvSpPr>
        <p:spPr>
          <a:xfrm>
            <a:off x="905253" y="1187777"/>
            <a:ext cx="5069751" cy="5363852"/>
          </a:xfrm>
        </p:spPr>
        <p:txBody>
          <a:bodyPr/>
          <a:lstStyle/>
          <a:p>
            <a:pPr>
              <a:lnSpc>
                <a:spcPct val="100000"/>
              </a:lnSpc>
              <a:spcBef>
                <a:spcPts val="0"/>
              </a:spcBef>
            </a:pPr>
            <a:endParaRPr lang="en-GB" sz="1400" dirty="0">
              <a:latin typeface="Arial Body"/>
              <a:ea typeface="Segoe UI" panose="020B0502040204020203" pitchFamily="34" charset="0"/>
              <a:cs typeface="Arial" panose="020B0604020202020204" pitchFamily="34" charset="0"/>
            </a:endParaRPr>
          </a:p>
          <a:p>
            <a:pPr defTabSz="483855">
              <a:lnSpc>
                <a:spcPct val="100000"/>
              </a:lnSpc>
              <a:spcBef>
                <a:spcPts val="0"/>
              </a:spcBef>
            </a:pPr>
            <a:r>
              <a:rPr lang="en-GB" sz="1400" b="1" dirty="0">
                <a:latin typeface="Arial Body"/>
                <a:cs typeface="Arial" panose="020B0604020202020204" pitchFamily="34" charset="0"/>
              </a:rPr>
              <a:t>5,947 English visitor attractions were invited</a:t>
            </a:r>
          </a:p>
          <a:p>
            <a:pPr lvl="1">
              <a:lnSpc>
                <a:spcPct val="100000"/>
              </a:lnSpc>
              <a:spcBef>
                <a:spcPts val="0"/>
              </a:spcBef>
            </a:pPr>
            <a:r>
              <a:rPr lang="en-GB" sz="1400" dirty="0">
                <a:latin typeface="Arial Body"/>
                <a:ea typeface="Segoe UI" panose="020B0502040204020203" pitchFamily="34" charset="0"/>
                <a:cs typeface="Arial" panose="020B0604020202020204" pitchFamily="34" charset="0"/>
              </a:rPr>
              <a:t>465 completed </a:t>
            </a:r>
            <a:r>
              <a:rPr lang="en-GB" sz="1400" b="1" dirty="0">
                <a:latin typeface="Arial Body"/>
                <a:ea typeface="Segoe UI" panose="020B0502040204020203" pitchFamily="34" charset="0"/>
                <a:cs typeface="Arial" panose="020B0604020202020204" pitchFamily="34" charset="0"/>
              </a:rPr>
              <a:t>online</a:t>
            </a:r>
            <a:r>
              <a:rPr lang="en-GB" sz="1400" dirty="0">
                <a:latin typeface="Arial Body"/>
                <a:ea typeface="Segoe UI" panose="020B0502040204020203" pitchFamily="34" charset="0"/>
                <a:cs typeface="Arial" panose="020B0604020202020204" pitchFamily="34" charset="0"/>
              </a:rPr>
              <a:t> </a:t>
            </a:r>
          </a:p>
          <a:p>
            <a:pPr lvl="1">
              <a:lnSpc>
                <a:spcPct val="100000"/>
              </a:lnSpc>
              <a:spcBef>
                <a:spcPts val="0"/>
              </a:spcBef>
            </a:pPr>
            <a:r>
              <a:rPr lang="en-GB" sz="1400" dirty="0">
                <a:latin typeface="Arial Body"/>
                <a:ea typeface="Segoe UI" panose="020B0502040204020203" pitchFamily="34" charset="0"/>
                <a:cs typeface="Arial" panose="020B0604020202020204" pitchFamily="34" charset="0"/>
              </a:rPr>
              <a:t>343 completed </a:t>
            </a:r>
            <a:r>
              <a:rPr lang="en-GB" sz="1400" b="1" dirty="0">
                <a:latin typeface="Arial Body"/>
                <a:ea typeface="Segoe UI" panose="020B0502040204020203" pitchFamily="34" charset="0"/>
                <a:cs typeface="Arial" panose="020B0604020202020204" pitchFamily="34" charset="0"/>
              </a:rPr>
              <a:t>by post</a:t>
            </a:r>
          </a:p>
          <a:p>
            <a:pPr lvl="1">
              <a:lnSpc>
                <a:spcPct val="100000"/>
              </a:lnSpc>
              <a:spcBef>
                <a:spcPts val="0"/>
              </a:spcBef>
            </a:pPr>
            <a:r>
              <a:rPr lang="en-GB" sz="1400" dirty="0">
                <a:latin typeface="Arial Body"/>
                <a:ea typeface="Segoe UI" panose="020B0502040204020203" pitchFamily="34" charset="0"/>
                <a:cs typeface="Arial" panose="020B0604020202020204" pitchFamily="34" charset="0"/>
              </a:rPr>
              <a:t>561 provided data through umbrella organisations</a:t>
            </a:r>
          </a:p>
          <a:p>
            <a:pPr>
              <a:lnSpc>
                <a:spcPct val="100000"/>
              </a:lnSpc>
              <a:spcBef>
                <a:spcPts val="0"/>
              </a:spcBef>
            </a:pPr>
            <a:endParaRPr lang="en-GB" sz="1400" dirty="0">
              <a:latin typeface="Arial Body"/>
              <a:ea typeface="Segoe UI" panose="020B0502040204020203" pitchFamily="34" charset="0"/>
              <a:cs typeface="Arial" panose="020B0604020202020204" pitchFamily="34" charset="0"/>
            </a:endParaRPr>
          </a:p>
          <a:p>
            <a:pPr>
              <a:lnSpc>
                <a:spcPct val="100000"/>
              </a:lnSpc>
              <a:spcBef>
                <a:spcPts val="0"/>
              </a:spcBef>
            </a:pPr>
            <a:r>
              <a:rPr lang="en-GB" sz="1400" b="1" dirty="0">
                <a:latin typeface="Arial Body"/>
                <a:ea typeface="Segoe UI" panose="020B0502040204020203" pitchFamily="34" charset="0"/>
                <a:cs typeface="Arial" panose="020B0604020202020204" pitchFamily="34" charset="0"/>
              </a:rPr>
              <a:t>979 attractions responded, were open in 2021 and provided also 2020 visitor numbers </a:t>
            </a:r>
            <a:r>
              <a:rPr lang="en-GB" sz="1400" dirty="0">
                <a:latin typeface="Arial Body"/>
                <a:ea typeface="Segoe UI" panose="020B0502040204020203" pitchFamily="34" charset="0"/>
                <a:cs typeface="Arial" panose="020B0604020202020204" pitchFamily="34" charset="0"/>
              </a:rPr>
              <a:t>and these attractions form the basis of this report’s visitor </a:t>
            </a:r>
            <a:r>
              <a:rPr lang="en-GB" sz="1400" b="1" u="sng" dirty="0">
                <a:latin typeface="Arial Body"/>
                <a:ea typeface="Segoe UI" panose="020B0502040204020203" pitchFamily="34" charset="0"/>
                <a:cs typeface="Arial" panose="020B0604020202020204" pitchFamily="34" charset="0"/>
              </a:rPr>
              <a:t>trends evaluation</a:t>
            </a:r>
            <a:r>
              <a:rPr lang="en-GB" sz="1400" dirty="0">
                <a:latin typeface="Arial Body"/>
                <a:ea typeface="Segoe UI" panose="020B0502040204020203" pitchFamily="34" charset="0"/>
                <a:cs typeface="Arial" panose="020B0604020202020204" pitchFamily="34" charset="0"/>
              </a:rPr>
              <a:t>.</a:t>
            </a:r>
          </a:p>
          <a:p>
            <a:pPr>
              <a:lnSpc>
                <a:spcPct val="100000"/>
              </a:lnSpc>
              <a:spcBef>
                <a:spcPts val="0"/>
              </a:spcBef>
            </a:pPr>
            <a:endParaRPr lang="en-GB" sz="1400" dirty="0">
              <a:latin typeface="Arial Body"/>
              <a:ea typeface="Segoe UI" panose="020B0502040204020203" pitchFamily="34" charset="0"/>
              <a:cs typeface="Arial" panose="020B0604020202020204" pitchFamily="34" charset="0"/>
            </a:endParaRPr>
          </a:p>
          <a:p>
            <a:pPr marL="0" indent="0">
              <a:buNone/>
            </a:pPr>
            <a:r>
              <a:rPr lang="en-GB" sz="1400" b="1" dirty="0">
                <a:latin typeface="Arial Body"/>
                <a:ea typeface="Segoe UI" panose="020B0502040204020203" pitchFamily="34" charset="0"/>
                <a:cs typeface="Arial" panose="020B0604020202020204" pitchFamily="34" charset="0"/>
              </a:rPr>
              <a:t>Visitor Attraction Definition</a:t>
            </a:r>
          </a:p>
          <a:p>
            <a:r>
              <a:rPr lang="en-GB" sz="1400" i="1" dirty="0">
                <a:latin typeface="Arial Body"/>
                <a:ea typeface="Segoe UI" panose="020B0502040204020203" pitchFamily="34" charset="0"/>
                <a:cs typeface="Arial" panose="020B0604020202020204" pitchFamily="34" charset="0"/>
              </a:rPr>
              <a:t>The attraction must be </a:t>
            </a:r>
          </a:p>
          <a:p>
            <a:pPr lvl="1"/>
            <a:r>
              <a:rPr lang="en-GB" sz="1400" i="1" dirty="0">
                <a:latin typeface="Arial Body"/>
                <a:ea typeface="Segoe UI" panose="020B0502040204020203" pitchFamily="34" charset="0"/>
                <a:cs typeface="Arial" panose="020B0604020202020204" pitchFamily="34" charset="0"/>
              </a:rPr>
              <a:t>a permanently established site</a:t>
            </a:r>
          </a:p>
          <a:p>
            <a:pPr lvl="1"/>
            <a:r>
              <a:rPr lang="en-GB" sz="1400" i="1" dirty="0">
                <a:latin typeface="Arial Body"/>
                <a:ea typeface="Segoe UI" panose="020B0502040204020203" pitchFamily="34" charset="0"/>
                <a:cs typeface="Arial" panose="020B0604020202020204" pitchFamily="34" charset="0"/>
              </a:rPr>
              <a:t>allowing access for entertainment, interest, or education</a:t>
            </a:r>
          </a:p>
          <a:p>
            <a:pPr lvl="1"/>
            <a:r>
              <a:rPr lang="en-GB" sz="1400" i="1" dirty="0">
                <a:latin typeface="Arial Body"/>
                <a:ea typeface="Segoe UI" panose="020B0502040204020203" pitchFamily="34" charset="0"/>
                <a:cs typeface="Arial" panose="020B0604020202020204" pitchFamily="34" charset="0"/>
              </a:rPr>
              <a:t>open to the public</a:t>
            </a:r>
          </a:p>
          <a:p>
            <a:pPr lvl="1"/>
            <a:r>
              <a:rPr lang="en-GB" sz="1400" i="1" dirty="0">
                <a:latin typeface="Arial Body"/>
                <a:ea typeface="Segoe UI" panose="020B0502040204020203" pitchFamily="34" charset="0"/>
                <a:cs typeface="Arial" panose="020B0604020202020204" pitchFamily="34" charset="0"/>
              </a:rPr>
              <a:t>attracting day visitors or tourists as well as local residents</a:t>
            </a:r>
          </a:p>
          <a:p>
            <a:pPr lvl="1"/>
            <a:r>
              <a:rPr lang="en-GB" sz="1400" i="1" dirty="0">
                <a:latin typeface="Arial Body"/>
                <a:ea typeface="Segoe UI" panose="020B0502040204020203" pitchFamily="34" charset="0"/>
                <a:cs typeface="Arial" panose="020B0604020202020204" pitchFamily="34" charset="0"/>
              </a:rPr>
              <a:t>a single business, under a single management, so that it is capable of answering the economic questions on revenue, employment etc.</a:t>
            </a:r>
            <a:endParaRPr lang="en-GB" sz="1400" dirty="0">
              <a:latin typeface="Arial Body"/>
              <a:ea typeface="Segoe UI" panose="020B0502040204020203" pitchFamily="34" charset="0"/>
              <a:cs typeface="Arial" panose="020B0604020202020204" pitchFamily="34" charset="0"/>
            </a:endParaRPr>
          </a:p>
          <a:p>
            <a:pPr>
              <a:lnSpc>
                <a:spcPct val="100000"/>
              </a:lnSpc>
              <a:spcBef>
                <a:spcPts val="0"/>
              </a:spcBef>
            </a:pPr>
            <a:endParaRPr lang="en-GB" sz="1400" dirty="0">
              <a:latin typeface="Arial Body"/>
              <a:ea typeface="Segoe UI" panose="020B0502040204020203" pitchFamily="34" charset="0"/>
              <a:cs typeface="Arial" panose="020B0604020202020204" pitchFamily="34" charset="0"/>
            </a:endParaRPr>
          </a:p>
        </p:txBody>
      </p:sp>
      <p:sp>
        <p:nvSpPr>
          <p:cNvPr id="11" name="Text Placeholder 4">
            <a:extLst>
              <a:ext uri="{FF2B5EF4-FFF2-40B4-BE49-F238E27FC236}">
                <a16:creationId xmlns:a16="http://schemas.microsoft.com/office/drawing/2014/main" id="{41FF0A68-7E5A-42C7-8B12-235824FD4E3E}"/>
              </a:ext>
            </a:extLst>
          </p:cNvPr>
          <p:cNvSpPr txBox="1">
            <a:spLocks/>
          </p:cNvSpPr>
          <p:nvPr/>
        </p:nvSpPr>
        <p:spPr>
          <a:xfrm>
            <a:off x="6928701" y="1150069"/>
            <a:ext cx="4779390" cy="4940332"/>
          </a:xfrm>
          <a:prstGeom prst="rect">
            <a:avLst/>
          </a:prstGeom>
          <a:solidFill>
            <a:schemeClr val="accent1"/>
          </a:solidFill>
        </p:spPr>
        <p:txBody>
          <a:bodyPr rIns="0" bIns="76198"/>
          <a:lstStyle>
            <a:lvl1pPr marL="0" indent="0" algn="r" rtl="0" eaLnBrk="1" fontAlgn="base" hangingPunct="1">
              <a:spcBef>
                <a:spcPct val="20000"/>
              </a:spcBef>
              <a:spcAft>
                <a:spcPct val="0"/>
              </a:spcAft>
              <a:buFontTx/>
              <a:buNone/>
              <a:defRPr sz="1500">
                <a:solidFill>
                  <a:srgbClr val="292929"/>
                </a:solidFill>
                <a:latin typeface="Verdana" pitchFamily="34" charset="0"/>
                <a:ea typeface="+mn-ea"/>
                <a:cs typeface="+mn-cs"/>
              </a:defRPr>
            </a:lvl1pPr>
            <a:lvl2pPr marL="457200" indent="0" algn="l" rtl="0" eaLnBrk="1" fontAlgn="base" hangingPunct="1">
              <a:spcBef>
                <a:spcPct val="20000"/>
              </a:spcBef>
              <a:spcAft>
                <a:spcPct val="0"/>
              </a:spcAft>
              <a:buFontTx/>
              <a:buNone/>
              <a:defRPr sz="2800">
                <a:solidFill>
                  <a:schemeClr val="tx1"/>
                </a:solidFill>
                <a:latin typeface="+mn-lt"/>
                <a:ea typeface="+mn-ea"/>
              </a:defRPr>
            </a:lvl2pPr>
            <a:lvl3pPr marL="914400" indent="0" algn="l" rtl="0" eaLnBrk="1" fontAlgn="base" hangingPunct="1">
              <a:spcBef>
                <a:spcPct val="20000"/>
              </a:spcBef>
              <a:spcAft>
                <a:spcPct val="0"/>
              </a:spcAft>
              <a:buFontTx/>
              <a:buNone/>
              <a:defRPr sz="2400">
                <a:solidFill>
                  <a:schemeClr val="tx1"/>
                </a:solidFill>
                <a:latin typeface="+mn-lt"/>
                <a:ea typeface="+mn-ea"/>
              </a:defRPr>
            </a:lvl3pPr>
            <a:lvl4pPr marL="1371600" indent="0" algn="l" rtl="0" eaLnBrk="1" fontAlgn="base" hangingPunct="1">
              <a:spcBef>
                <a:spcPct val="20000"/>
              </a:spcBef>
              <a:spcAft>
                <a:spcPct val="0"/>
              </a:spcAft>
              <a:buFontTx/>
              <a:buNone/>
              <a:defRPr sz="2000">
                <a:solidFill>
                  <a:schemeClr val="tx1"/>
                </a:solidFill>
                <a:latin typeface="+mn-lt"/>
                <a:ea typeface="+mn-ea"/>
              </a:defRPr>
            </a:lvl4pPr>
            <a:lvl5pPr marL="1828800" indent="0" algn="l" rtl="0" eaLnBrk="1" fontAlgn="base" hangingPunct="1">
              <a:spcBef>
                <a:spcPct val="20000"/>
              </a:spcBef>
              <a:spcAft>
                <a:spcPct val="0"/>
              </a:spcAft>
              <a:buFontTx/>
              <a:buNone/>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gn="l">
              <a:lnSpc>
                <a:spcPct val="150000"/>
              </a:lnSpc>
              <a:spcBef>
                <a:spcPts val="600"/>
              </a:spcBef>
            </a:pPr>
            <a:endParaRPr lang="en-GB" sz="1600" b="1" dirty="0">
              <a:solidFill>
                <a:schemeClr val="bg1"/>
              </a:solidFill>
              <a:latin typeface="+mn-lt"/>
              <a:ea typeface="Segoe UI" panose="020B0502040204020203" pitchFamily="34" charset="0"/>
              <a:cs typeface="Arial" panose="020B0604020202020204" pitchFamily="34" charset="0"/>
            </a:endParaRPr>
          </a:p>
        </p:txBody>
      </p:sp>
      <p:sp>
        <p:nvSpPr>
          <p:cNvPr id="2" name="TextBox 1">
            <a:extLst>
              <a:ext uri="{FF2B5EF4-FFF2-40B4-BE49-F238E27FC236}">
                <a16:creationId xmlns:a16="http://schemas.microsoft.com/office/drawing/2014/main" id="{AE8093A6-C726-442B-9707-5EC568E1C303}"/>
              </a:ext>
            </a:extLst>
          </p:cNvPr>
          <p:cNvSpPr txBox="1"/>
          <p:nvPr/>
        </p:nvSpPr>
        <p:spPr>
          <a:xfrm>
            <a:off x="7249212" y="1350715"/>
            <a:ext cx="4232635" cy="4376070"/>
          </a:xfrm>
          <a:prstGeom prst="rect">
            <a:avLst/>
          </a:prstGeom>
          <a:noFill/>
        </p:spPr>
        <p:txBody>
          <a:bodyPr wrap="square" rtlCol="0">
            <a:spAutoFit/>
          </a:bodyPr>
          <a:lstStyle/>
          <a:p>
            <a:pPr>
              <a:lnSpc>
                <a:spcPct val="130000"/>
              </a:lnSpc>
            </a:pPr>
            <a:r>
              <a:rPr lang="en-GB" b="1" u="sng" dirty="0">
                <a:solidFill>
                  <a:schemeClr val="bg1"/>
                </a:solidFill>
                <a:ea typeface="Segoe UI" panose="020B0502040204020203" pitchFamily="34" charset="0"/>
                <a:cs typeface="Arial" panose="020B0604020202020204" pitchFamily="34" charset="0"/>
              </a:rPr>
              <a:t>2021 Context: COVID</a:t>
            </a:r>
          </a:p>
          <a:p>
            <a:pPr>
              <a:lnSpc>
                <a:spcPct val="130000"/>
              </a:lnSpc>
            </a:pPr>
            <a:r>
              <a:rPr lang="en-GB" b="1" dirty="0">
                <a:solidFill>
                  <a:schemeClr val="bg1"/>
                </a:solidFill>
                <a:ea typeface="Segoe UI" panose="020B0502040204020203" pitchFamily="34" charset="0"/>
                <a:cs typeface="Arial" panose="020B0604020202020204" pitchFamily="34" charset="0"/>
              </a:rPr>
              <a:t>England started 2021 with a </a:t>
            </a:r>
            <a:r>
              <a:rPr lang="en-GB" b="1" u="sng" dirty="0">
                <a:solidFill>
                  <a:schemeClr val="bg1"/>
                </a:solidFill>
                <a:ea typeface="Segoe UI" panose="020B0502040204020203" pitchFamily="34" charset="0"/>
                <a:cs typeface="Arial" panose="020B0604020202020204" pitchFamily="34" charset="0"/>
              </a:rPr>
              <a:t>third national lockdown</a:t>
            </a:r>
            <a:r>
              <a:rPr lang="en-GB" b="1" dirty="0">
                <a:solidFill>
                  <a:schemeClr val="bg1"/>
                </a:solidFill>
                <a:ea typeface="Segoe UI" panose="020B0502040204020203" pitchFamily="34" charset="0"/>
                <a:cs typeface="Arial" panose="020B0604020202020204" pitchFamily="34" charset="0"/>
              </a:rPr>
              <a:t> with most visitor attractions required to close until mid-April, and </a:t>
            </a:r>
            <a:r>
              <a:rPr lang="en-GB" b="1" u="sng" dirty="0">
                <a:solidFill>
                  <a:schemeClr val="bg1"/>
                </a:solidFill>
                <a:ea typeface="Segoe UI" panose="020B0502040204020203" pitchFamily="34" charset="0"/>
                <a:cs typeface="Arial" panose="020B0604020202020204" pitchFamily="34" charset="0"/>
              </a:rPr>
              <a:t>legal limits on social contact</a:t>
            </a:r>
            <a:r>
              <a:rPr lang="en-GB" b="1" dirty="0">
                <a:solidFill>
                  <a:schemeClr val="bg1"/>
                </a:solidFill>
                <a:ea typeface="Segoe UI" panose="020B0502040204020203" pitchFamily="34" charset="0"/>
                <a:cs typeface="Arial" panose="020B0604020202020204" pitchFamily="34" charset="0"/>
              </a:rPr>
              <a:t> not fully removed until 19</a:t>
            </a:r>
            <a:r>
              <a:rPr lang="en-GB" b="1" baseline="30000" dirty="0">
                <a:solidFill>
                  <a:schemeClr val="bg1"/>
                </a:solidFill>
                <a:ea typeface="Segoe UI" panose="020B0502040204020203" pitchFamily="34" charset="0"/>
                <a:cs typeface="Arial" panose="020B0604020202020204" pitchFamily="34" charset="0"/>
              </a:rPr>
              <a:t>th</a:t>
            </a:r>
            <a:r>
              <a:rPr lang="en-GB" b="1" dirty="0">
                <a:solidFill>
                  <a:schemeClr val="bg1"/>
                </a:solidFill>
                <a:ea typeface="Segoe UI" panose="020B0502040204020203" pitchFamily="34" charset="0"/>
                <a:cs typeface="Arial" panose="020B0604020202020204" pitchFamily="34" charset="0"/>
              </a:rPr>
              <a:t> July.</a:t>
            </a:r>
          </a:p>
          <a:p>
            <a:pPr>
              <a:lnSpc>
                <a:spcPct val="130000"/>
              </a:lnSpc>
            </a:pPr>
            <a:endParaRPr lang="en-GB" b="1" dirty="0">
              <a:solidFill>
                <a:schemeClr val="bg1"/>
              </a:solidFill>
              <a:ea typeface="Segoe UI" panose="020B0502040204020203" pitchFamily="34" charset="0"/>
              <a:cs typeface="Arial" panose="020B0604020202020204" pitchFamily="34" charset="0"/>
            </a:endParaRPr>
          </a:p>
          <a:p>
            <a:pPr>
              <a:lnSpc>
                <a:spcPct val="130000"/>
              </a:lnSpc>
            </a:pPr>
            <a:r>
              <a:rPr lang="en-GB" b="1" dirty="0">
                <a:solidFill>
                  <a:schemeClr val="bg1"/>
                </a:solidFill>
                <a:ea typeface="Segoe UI" panose="020B0502040204020203" pitchFamily="34" charset="0"/>
                <a:cs typeface="Arial" panose="020B0604020202020204" pitchFamily="34" charset="0"/>
              </a:rPr>
              <a:t>Overseas visitors to the UK declined for a second year, due to the </a:t>
            </a:r>
            <a:r>
              <a:rPr lang="en-GB" b="1" u="sng" dirty="0">
                <a:solidFill>
                  <a:schemeClr val="bg1"/>
                </a:solidFill>
                <a:ea typeface="Segoe UI" panose="020B0502040204020203" pitchFamily="34" charset="0"/>
                <a:cs typeface="Arial" panose="020B0604020202020204" pitchFamily="34" charset="0"/>
              </a:rPr>
              <a:t>travel restrictions and reduced appetite</a:t>
            </a:r>
            <a:r>
              <a:rPr lang="en-GB" b="1" dirty="0">
                <a:solidFill>
                  <a:schemeClr val="bg1"/>
                </a:solidFill>
                <a:ea typeface="Segoe UI" panose="020B0502040204020203" pitchFamily="34" charset="0"/>
                <a:cs typeface="Arial" panose="020B0604020202020204" pitchFamily="34" charset="0"/>
              </a:rPr>
              <a:t> for travel associated with COVID. </a:t>
            </a:r>
          </a:p>
        </p:txBody>
      </p:sp>
    </p:spTree>
    <p:extLst>
      <p:ext uri="{BB962C8B-B14F-4D97-AF65-F5344CB8AC3E}">
        <p14:creationId xmlns:p14="http://schemas.microsoft.com/office/powerpoint/2010/main" val="77923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0375-D013-4545-97A5-A3C76CD3D1B4}"/>
              </a:ext>
            </a:extLst>
          </p:cNvPr>
          <p:cNvSpPr>
            <a:spLocks noGrp="1"/>
          </p:cNvSpPr>
          <p:nvPr>
            <p:ph type="title"/>
          </p:nvPr>
        </p:nvSpPr>
        <p:spPr>
          <a:xfrm>
            <a:off x="905254" y="396346"/>
            <a:ext cx="10981946" cy="782005"/>
          </a:xfrm>
        </p:spPr>
        <p:txBody>
          <a:bodyPr>
            <a:noAutofit/>
          </a:bodyPr>
          <a:lstStyle/>
          <a:p>
            <a:r>
              <a:rPr lang="en-US" sz="2400" dirty="0"/>
              <a:t>Visiting cultural attractions and heritage sites are in the top 4 activities for the next overnight domestic trip. </a:t>
            </a:r>
            <a:endParaRPr lang="en-GB" sz="2400" dirty="0"/>
          </a:p>
        </p:txBody>
      </p:sp>
      <p:graphicFrame>
        <p:nvGraphicFramePr>
          <p:cNvPr id="8" name="Chart 7" descr="This chart shows the activities for UK holidays and short breaks in October to December 2022. The top activities are 'trying local food and drink' at 40%, 'walking, hiking or rambling' at 34%, and 'visit cultural attractions' at 23%. ">
            <a:extLst>
              <a:ext uri="{FF2B5EF4-FFF2-40B4-BE49-F238E27FC236}">
                <a16:creationId xmlns:a16="http://schemas.microsoft.com/office/drawing/2014/main" id="{2BF1ACAB-39A7-4D28-9E98-BCA7393CA8B9}"/>
              </a:ext>
            </a:extLst>
          </p:cNvPr>
          <p:cNvGraphicFramePr>
            <a:graphicFrameLocks noGrp="1"/>
          </p:cNvGraphicFramePr>
          <p:nvPr>
            <p:extLst>
              <p:ext uri="{D42A27DB-BD31-4B8C-83A1-F6EECF244321}">
                <p14:modId xmlns:p14="http://schemas.microsoft.com/office/powerpoint/2010/main" val="750309309"/>
              </p:ext>
            </p:extLst>
          </p:nvPr>
        </p:nvGraphicFramePr>
        <p:xfrm>
          <a:off x="729580" y="1394068"/>
          <a:ext cx="5529244" cy="48076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descr="This chart shows the activities for UK holidays and short breaks in January to March 2023. The top activities are 'trying local food and drink' at 30%, 'walking, hiking or rambling' at 27%, and 'visit cultural attractions' in third at 26%.">
            <a:extLst>
              <a:ext uri="{FF2B5EF4-FFF2-40B4-BE49-F238E27FC236}">
                <a16:creationId xmlns:a16="http://schemas.microsoft.com/office/drawing/2014/main" id="{5C406D45-7F3B-404A-918A-9084DD64EC2C}"/>
              </a:ext>
            </a:extLst>
          </p:cNvPr>
          <p:cNvGraphicFramePr>
            <a:graphicFrameLocks noGrp="1"/>
          </p:cNvGraphicFramePr>
          <p:nvPr>
            <p:extLst>
              <p:ext uri="{D42A27DB-BD31-4B8C-83A1-F6EECF244321}">
                <p14:modId xmlns:p14="http://schemas.microsoft.com/office/powerpoint/2010/main" val="2835658759"/>
              </p:ext>
            </p:extLst>
          </p:nvPr>
        </p:nvGraphicFramePr>
        <p:xfrm>
          <a:off x="6096000" y="1376313"/>
          <a:ext cx="5366420" cy="4807671"/>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5">
            <a:extLst>
              <a:ext uri="{FF2B5EF4-FFF2-40B4-BE49-F238E27FC236}">
                <a16:creationId xmlns:a16="http://schemas.microsoft.com/office/drawing/2014/main" id="{BB0D7974-29E3-4A2C-BFB0-5E23511365B8}"/>
              </a:ext>
            </a:extLst>
          </p:cNvPr>
          <p:cNvSpPr txBox="1">
            <a:spLocks/>
          </p:cNvSpPr>
          <p:nvPr/>
        </p:nvSpPr>
        <p:spPr>
          <a:xfrm>
            <a:off x="-1" y="6333446"/>
            <a:ext cx="9573397" cy="524553"/>
          </a:xfrm>
          <a:prstGeom prst="rect">
            <a:avLst/>
          </a:prstGeom>
        </p:spPr>
        <p:txBody>
          <a:bodyPr vert="horz" lIns="91440" tIns="45720" rIns="91440" bIns="45720" rtlCol="0" anchor="t"/>
          <a:lstStyle>
            <a:defPPr>
              <a:defRPr lang="en-US"/>
            </a:defPPr>
            <a:lvl1pPr marL="0" algn="l" defTabSz="457200" rtl="0" eaLnBrk="1" latinLnBrk="0" hangingPunct="1">
              <a:defRPr sz="900" kern="1200">
                <a:solidFill>
                  <a:srgbClr val="12074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sz="1000" dirty="0"/>
              <a:t>Question: VB6fiii</a:t>
            </a: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 Which, if any, of these activities are you likely to do on your next UK short break or holiday in &lt;INSERT MONTH FROM VB2A&gt;? </a:t>
            </a:r>
          </a:p>
          <a:p>
            <a:pPr>
              <a:defRPr/>
            </a:pPr>
            <a:r>
              <a:rPr kumimoji="0" lang="en-GB" sz="1000" b="0" i="0" u="none" strike="noStrike" kern="1200" cap="none" spc="0" normalizeH="0" baseline="0" noProof="0" dirty="0">
                <a:ln>
                  <a:noFill/>
                </a:ln>
                <a:solidFill>
                  <a:srgbClr val="1E1541"/>
                </a:solidFill>
                <a:effectLst/>
                <a:uLnTx/>
                <a:uFillTx/>
                <a:latin typeface="Arial" panose="020B0604020202020204" pitchFamily="34" charset="0"/>
                <a:ea typeface="+mn-ea"/>
                <a:cs typeface="Arial" panose="020B0604020202020204" pitchFamily="34" charset="0"/>
              </a:rPr>
              <a:t>Base: All July respondents planning on taking a holiday or short break in the UK </a:t>
            </a: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between October to December 2022 n = 419, January to March 2023 n = 171. </a:t>
            </a:r>
            <a:r>
              <a:rPr kumimoji="0" lang="en-GB" sz="1000" b="0" i="0" u="none" strike="noStrike" kern="1200" cap="none" spc="0" normalizeH="0" baseline="0" noProof="0" dirty="0">
                <a:ln>
                  <a:noFill/>
                </a:ln>
                <a:solidFill>
                  <a:srgbClr val="1E1541"/>
                </a:solidFill>
                <a:effectLst/>
                <a:uLnTx/>
                <a:uFillTx/>
                <a:latin typeface="Arial" panose="020B0604020202020204" pitchFamily="34" charset="0"/>
                <a:ea typeface="+mn-ea"/>
                <a:cs typeface="Arial" panose="020B0604020202020204" pitchFamily="34" charset="0"/>
              </a:rPr>
              <a:t>Note: Multiple choice question. Totals may exceed 100%.</a:t>
            </a:r>
            <a:endParaRPr kumimoji="0" lang="en-US" sz="1000" b="0" i="0" u="none" strike="noStrike" kern="1200" cap="none" spc="0" normalizeH="0" baseline="0" noProof="0" dirty="0">
              <a:ln>
                <a:noFill/>
              </a:ln>
              <a:solidFill>
                <a:srgbClr val="1E154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E1541"/>
                </a:solidFill>
                <a:effectLst/>
                <a:uLnTx/>
                <a:uFillTx/>
                <a:latin typeface="Arial" panose="020B0604020202020204" pitchFamily="34" charset="0"/>
                <a:ea typeface="+mn-ea"/>
                <a:cs typeface="Arial" panose="020B0604020202020204" pitchFamily="34" charset="0"/>
              </a:rPr>
              <a:t> </a:t>
            </a:r>
            <a:endParaRPr kumimoji="0" lang="en-US" sz="1000" b="0" i="0" u="none" strike="noStrike" kern="1200" cap="none" spc="0" normalizeH="0" baseline="0" noProof="0" dirty="0">
              <a:ln>
                <a:noFill/>
              </a:ln>
              <a:solidFill>
                <a:srgbClr val="1E1541"/>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A85348EC-0C10-4FA5-8830-8793549A4C87}"/>
              </a:ext>
            </a:extLst>
          </p:cNvPr>
          <p:cNvSpPr/>
          <p:nvPr/>
        </p:nvSpPr>
        <p:spPr>
          <a:xfrm>
            <a:off x="801566" y="2432117"/>
            <a:ext cx="10746269" cy="45248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6658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66B9-1E83-4A9A-A608-B5B2D33B82B7}"/>
              </a:ext>
            </a:extLst>
          </p:cNvPr>
          <p:cNvSpPr>
            <a:spLocks noGrp="1"/>
          </p:cNvSpPr>
          <p:nvPr>
            <p:ph type="title"/>
          </p:nvPr>
        </p:nvSpPr>
        <p:spPr/>
        <p:txBody>
          <a:bodyPr>
            <a:noAutofit/>
          </a:bodyPr>
          <a:lstStyle/>
          <a:p>
            <a:r>
              <a:rPr lang="en-GB" sz="2400" dirty="0"/>
              <a:t>21% are concerned about the cost of visitor attractions</a:t>
            </a:r>
          </a:p>
        </p:txBody>
      </p:sp>
      <p:graphicFrame>
        <p:nvGraphicFramePr>
          <p:cNvPr id="10" name="Chart 9" descr="This horizontal bar chart shows the main financial barriers for taking UK holidays and short breaks in the next 6 months. Accommodation is the top barrier with 47% selecting this, followed by fuel at 46% and drinking or eating out at 37%. ">
            <a:extLst>
              <a:ext uri="{FF2B5EF4-FFF2-40B4-BE49-F238E27FC236}">
                <a16:creationId xmlns:a16="http://schemas.microsoft.com/office/drawing/2014/main" id="{EE8F9FFB-828B-4AA3-B13D-91D4841FE793}"/>
              </a:ext>
            </a:extLst>
          </p:cNvPr>
          <p:cNvGraphicFramePr>
            <a:graphicFrameLocks noGrp="1"/>
          </p:cNvGraphicFramePr>
          <p:nvPr>
            <p:extLst>
              <p:ext uri="{D42A27DB-BD31-4B8C-83A1-F6EECF244321}">
                <p14:modId xmlns:p14="http://schemas.microsoft.com/office/powerpoint/2010/main" val="1230959930"/>
              </p:ext>
            </p:extLst>
          </p:nvPr>
        </p:nvGraphicFramePr>
        <p:xfrm>
          <a:off x="674255" y="1357460"/>
          <a:ext cx="10797309" cy="4854804"/>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5">
            <a:extLst>
              <a:ext uri="{FF2B5EF4-FFF2-40B4-BE49-F238E27FC236}">
                <a16:creationId xmlns:a16="http://schemas.microsoft.com/office/drawing/2014/main" id="{4D5B7422-AC1A-4CE8-B363-2211F3530AF1}"/>
              </a:ext>
            </a:extLst>
          </p:cNvPr>
          <p:cNvSpPr txBox="1">
            <a:spLocks/>
          </p:cNvSpPr>
          <p:nvPr/>
        </p:nvSpPr>
        <p:spPr>
          <a:xfrm>
            <a:off x="0" y="6463429"/>
            <a:ext cx="8885382" cy="394571"/>
          </a:xfrm>
          <a:prstGeom prst="rect">
            <a:avLst/>
          </a:prstGeom>
        </p:spPr>
        <p:txBody>
          <a:bodyPr vert="horz" lIns="91440" tIns="45720" rIns="91440" bIns="45720" rtlCol="0" anchor="t"/>
          <a:lstStyle>
            <a:defPPr>
              <a:defRPr lang="en-US"/>
            </a:defPPr>
            <a:lvl1pPr marL="0" algn="l" defTabSz="457200" rtl="0" eaLnBrk="1" latinLnBrk="0" hangingPunct="1">
              <a:defRPr sz="900" kern="1200">
                <a:solidFill>
                  <a:srgbClr val="12074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GB" sz="1000" dirty="0"/>
              <a:t>Question: VB7bii</a:t>
            </a: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  Which, if any, of these costs are the main financial barriers to you taking a UK short break or holiday in the next six months?</a:t>
            </a:r>
          </a:p>
          <a:p>
            <a:pPr lvl="0">
              <a:defRPr/>
            </a:pPr>
            <a:r>
              <a:rPr lang="en-GB" sz="1000" dirty="0"/>
              <a:t>Base: </a:t>
            </a: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August 2022 = 1759, September 2022 = 1758.</a:t>
            </a:r>
            <a:endParaRPr kumimoji="0" lang="en-US"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174EDFB9-BBF5-4458-AF34-49C688F700AB}"/>
              </a:ext>
            </a:extLst>
          </p:cNvPr>
          <p:cNvSpPr/>
          <p:nvPr/>
        </p:nvSpPr>
        <p:spPr>
          <a:xfrm>
            <a:off x="720436" y="3355943"/>
            <a:ext cx="5375564" cy="4713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7858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A04D30A-509E-4FEB-9FFA-43671B9E9887}"/>
              </a:ext>
            </a:extLst>
          </p:cNvPr>
          <p:cNvSpPr>
            <a:spLocks noGrp="1"/>
          </p:cNvSpPr>
          <p:nvPr>
            <p:ph type="title"/>
          </p:nvPr>
        </p:nvSpPr>
        <p:spPr>
          <a:xfrm>
            <a:off x="910722" y="394571"/>
            <a:ext cx="10921150" cy="519829"/>
          </a:xfrm>
        </p:spPr>
        <p:txBody>
          <a:bodyPr>
            <a:noAutofit/>
          </a:bodyPr>
          <a:lstStyle/>
          <a:p>
            <a:r>
              <a:rPr lang="en-US" sz="2400" dirty="0"/>
              <a:t>On their </a:t>
            </a:r>
            <a:r>
              <a:rPr lang="en-US" sz="2400" u="sng" dirty="0"/>
              <a:t>next overnight domestic trip</a:t>
            </a:r>
            <a:r>
              <a:rPr lang="en-US" sz="2400" dirty="0"/>
              <a:t>, </a:t>
            </a:r>
            <a:r>
              <a:rPr lang="en-GB" sz="2400" dirty="0"/>
              <a:t>36% of UK adults say they will ‘choose cheaper accommodation’ and 34% will ‘spend less on eating out’ and 34% will ‘look for more free things to do’. </a:t>
            </a:r>
          </a:p>
        </p:txBody>
      </p:sp>
      <p:graphicFrame>
        <p:nvGraphicFramePr>
          <p:cNvPr id="7" name="Chart 6" descr="This chart shows how the cost of living crisis is influencing choice of destination for UK holidays. The top 3 biggest influences on choice are 'choose cheaper accommodation' at 36%, 'spend less on eating out' at 34%' and look for more 'free things' to do at 34%.">
            <a:extLst>
              <a:ext uri="{FF2B5EF4-FFF2-40B4-BE49-F238E27FC236}">
                <a16:creationId xmlns:a16="http://schemas.microsoft.com/office/drawing/2014/main" id="{7C65100B-AB26-4FFF-89AD-EDF1D6332DCC}"/>
              </a:ext>
            </a:extLst>
          </p:cNvPr>
          <p:cNvGraphicFramePr>
            <a:graphicFrameLocks noGrp="1"/>
          </p:cNvGraphicFramePr>
          <p:nvPr>
            <p:extLst>
              <p:ext uri="{D42A27DB-BD31-4B8C-83A1-F6EECF244321}">
                <p14:modId xmlns:p14="http://schemas.microsoft.com/office/powerpoint/2010/main" val="3986326755"/>
              </p:ext>
            </p:extLst>
          </p:nvPr>
        </p:nvGraphicFramePr>
        <p:xfrm>
          <a:off x="952901" y="1668544"/>
          <a:ext cx="10578565" cy="4619134"/>
        </p:xfrm>
        <a:graphic>
          <a:graphicData uri="http://schemas.openxmlformats.org/drawingml/2006/chart">
            <c:chart xmlns:c="http://schemas.openxmlformats.org/drawingml/2006/chart" xmlns:r="http://schemas.openxmlformats.org/officeDocument/2006/relationships" r:id="rId3"/>
          </a:graphicData>
        </a:graphic>
      </p:graphicFrame>
      <p:sp>
        <p:nvSpPr>
          <p:cNvPr id="22" name="Footer Placeholder 5"/>
          <p:cNvSpPr txBox="1">
            <a:spLocks/>
          </p:cNvSpPr>
          <p:nvPr/>
        </p:nvSpPr>
        <p:spPr>
          <a:xfrm>
            <a:off x="0" y="6486128"/>
            <a:ext cx="9302262" cy="336955"/>
          </a:xfrm>
          <a:prstGeom prst="rect">
            <a:avLst/>
          </a:prstGeom>
        </p:spPr>
        <p:txBody>
          <a:bodyPr vert="horz" lIns="91440" tIns="45720" rIns="91440" bIns="45720" rtlCol="0" anchor="t"/>
          <a:lstStyle>
            <a:defPPr>
              <a:defRPr lang="en-US"/>
            </a:defPPr>
            <a:lvl1pPr marL="0" algn="l" defTabSz="457200" rtl="0" eaLnBrk="1" latinLnBrk="0" hangingPunct="1">
              <a:defRPr sz="900" kern="1200">
                <a:solidFill>
                  <a:srgbClr val="12074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GB" sz="1000" dirty="0"/>
              <a:t>Question: VB7c</a:t>
            </a: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 How, if at all, would you say the ‘cost of living crisis’ is likely to influence your UK short breaks or holidays in the next six months? </a:t>
            </a:r>
          </a:p>
          <a:p>
            <a:pPr lvl="0">
              <a:defRPr/>
            </a:pPr>
            <a:r>
              <a:rPr lang="en-GB" sz="1000" dirty="0"/>
              <a:t>Base: </a:t>
            </a: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September 2022 = 1758.</a:t>
            </a:r>
            <a:endParaRPr kumimoji="0" lang="en-US"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AEE4C243-B9E8-4A66-8398-F6328823B779}"/>
              </a:ext>
            </a:extLst>
          </p:cNvPr>
          <p:cNvSpPr/>
          <p:nvPr/>
        </p:nvSpPr>
        <p:spPr>
          <a:xfrm>
            <a:off x="3408218" y="2714919"/>
            <a:ext cx="5375564" cy="26395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8678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A04D30A-509E-4FEB-9FFA-43671B9E9887}"/>
              </a:ext>
            </a:extLst>
          </p:cNvPr>
          <p:cNvSpPr>
            <a:spLocks noGrp="1"/>
          </p:cNvSpPr>
          <p:nvPr>
            <p:ph type="title"/>
          </p:nvPr>
        </p:nvSpPr>
        <p:spPr>
          <a:xfrm>
            <a:off x="910722" y="394571"/>
            <a:ext cx="10921150" cy="519829"/>
          </a:xfrm>
        </p:spPr>
        <p:txBody>
          <a:bodyPr>
            <a:noAutofit/>
          </a:bodyPr>
          <a:lstStyle/>
          <a:p>
            <a:r>
              <a:rPr lang="en-US" sz="2400" dirty="0"/>
              <a:t>On their </a:t>
            </a:r>
            <a:r>
              <a:rPr lang="en-US" sz="2400" u="sng" dirty="0"/>
              <a:t>next day trip,</a:t>
            </a:r>
            <a:r>
              <a:rPr lang="en-US" sz="2400" dirty="0"/>
              <a:t> </a:t>
            </a:r>
            <a:r>
              <a:rPr lang="en-GB" sz="2400" dirty="0"/>
              <a:t>34% of UK adults say they will ‘look for more ‘free’ things to do’ on their day trips. 32% will ‘take fewer day trips and 30% will ‘spend less on eating out’. </a:t>
            </a:r>
          </a:p>
        </p:txBody>
      </p:sp>
      <p:graphicFrame>
        <p:nvGraphicFramePr>
          <p:cNvPr id="7" name="Chart 6" descr="This chart shows how the cost of living crisis is influencing choice of day trips in the next few months. The top 3 biggest influences on choice are 'look for more 'free things' to do at 34%, 'take fewer day trips' at 32%, and 'spend less on eating out' at 30%.">
            <a:extLst>
              <a:ext uri="{FF2B5EF4-FFF2-40B4-BE49-F238E27FC236}">
                <a16:creationId xmlns:a16="http://schemas.microsoft.com/office/drawing/2014/main" id="{7C65100B-AB26-4FFF-89AD-EDF1D6332DCC}"/>
              </a:ext>
            </a:extLst>
          </p:cNvPr>
          <p:cNvGraphicFramePr>
            <a:graphicFrameLocks noGrp="1"/>
          </p:cNvGraphicFramePr>
          <p:nvPr>
            <p:extLst>
              <p:ext uri="{D42A27DB-BD31-4B8C-83A1-F6EECF244321}">
                <p14:modId xmlns:p14="http://schemas.microsoft.com/office/powerpoint/2010/main" val="1428161579"/>
              </p:ext>
            </p:extLst>
          </p:nvPr>
        </p:nvGraphicFramePr>
        <p:xfrm>
          <a:off x="952901" y="1734532"/>
          <a:ext cx="10578565" cy="4553146"/>
        </p:xfrm>
        <a:graphic>
          <a:graphicData uri="http://schemas.openxmlformats.org/drawingml/2006/chart">
            <c:chart xmlns:c="http://schemas.openxmlformats.org/drawingml/2006/chart" xmlns:r="http://schemas.openxmlformats.org/officeDocument/2006/relationships" r:id="rId3"/>
          </a:graphicData>
        </a:graphic>
      </p:graphicFrame>
      <p:sp>
        <p:nvSpPr>
          <p:cNvPr id="22" name="Footer Placeholder 5"/>
          <p:cNvSpPr txBox="1">
            <a:spLocks/>
          </p:cNvSpPr>
          <p:nvPr/>
        </p:nvSpPr>
        <p:spPr>
          <a:xfrm>
            <a:off x="0" y="6463429"/>
            <a:ext cx="9043154" cy="425643"/>
          </a:xfrm>
          <a:prstGeom prst="rect">
            <a:avLst/>
          </a:prstGeom>
        </p:spPr>
        <p:txBody>
          <a:bodyPr vert="horz" lIns="91440" tIns="45720" rIns="91440" bIns="45720" rtlCol="0" anchor="t"/>
          <a:lstStyle>
            <a:defPPr>
              <a:defRPr lang="en-US"/>
            </a:defPPr>
            <a:lvl1pPr marL="0" algn="l" defTabSz="457200" rtl="0" eaLnBrk="1" latinLnBrk="0" hangingPunct="1">
              <a:defRPr sz="900" kern="1200">
                <a:solidFill>
                  <a:srgbClr val="12074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GB" sz="1000" dirty="0"/>
              <a:t>Question: VB7Cii</a:t>
            </a: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 How, if at all, would you say the ‘cost of living crisis’ is likely to influence your day trips in the next few months? </a:t>
            </a:r>
          </a:p>
          <a:p>
            <a:pPr lvl="0">
              <a:defRPr/>
            </a:pPr>
            <a:r>
              <a:rPr lang="en-GB" sz="1000" dirty="0"/>
              <a:t>Base: </a:t>
            </a:r>
            <a:r>
              <a:rPr kumimoji="0" lang="en-GB"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rPr>
              <a:t>September 2022 = 1758.</a:t>
            </a:r>
            <a:endParaRPr kumimoji="0" lang="en-US"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20742"/>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4CA1EB9B-5322-4B82-AF49-1CEBAC4D85E9}"/>
              </a:ext>
            </a:extLst>
          </p:cNvPr>
          <p:cNvSpPr/>
          <p:nvPr/>
        </p:nvSpPr>
        <p:spPr>
          <a:xfrm>
            <a:off x="2539809" y="2045617"/>
            <a:ext cx="5375564" cy="4713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2862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06497-1201-4230-8F6B-E9EDE7DD1289}"/>
              </a:ext>
            </a:extLst>
          </p:cNvPr>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BE2EB7-32F6-4878-B2F9-F265C8947871}"/>
              </a:ext>
            </a:extLst>
          </p:cNvPr>
          <p:cNvSpPr/>
          <p:nvPr/>
        </p:nvSpPr>
        <p:spPr>
          <a:xfrm>
            <a:off x="2365342" y="1790307"/>
            <a:ext cx="7461315" cy="327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1"/>
                </a:solidFill>
                <a:latin typeface="Arial Black" panose="020B0A04020102020204" pitchFamily="34" charset="0"/>
              </a:rPr>
              <a:t>THANK YOU!</a:t>
            </a:r>
          </a:p>
        </p:txBody>
      </p:sp>
    </p:spTree>
    <p:extLst>
      <p:ext uri="{BB962C8B-B14F-4D97-AF65-F5344CB8AC3E}">
        <p14:creationId xmlns:p14="http://schemas.microsoft.com/office/powerpoint/2010/main" val="3822359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1365-2133-4C0D-A94E-63453FC9ECE6}"/>
              </a:ext>
            </a:extLst>
          </p:cNvPr>
          <p:cNvSpPr>
            <a:spLocks noGrp="1"/>
          </p:cNvSpPr>
          <p:nvPr>
            <p:ph type="title"/>
          </p:nvPr>
        </p:nvSpPr>
        <p:spPr/>
        <p:txBody>
          <a:bodyPr>
            <a:normAutofit fontScale="90000"/>
          </a:bodyPr>
          <a:lstStyle/>
          <a:p>
            <a:r>
              <a:rPr lang="en-GB" dirty="0"/>
              <a:t>Links to reports and listings</a:t>
            </a:r>
          </a:p>
        </p:txBody>
      </p:sp>
      <p:sp>
        <p:nvSpPr>
          <p:cNvPr id="3" name="Content Placeholder 2">
            <a:extLst>
              <a:ext uri="{FF2B5EF4-FFF2-40B4-BE49-F238E27FC236}">
                <a16:creationId xmlns:a16="http://schemas.microsoft.com/office/drawing/2014/main" id="{A731D3AB-831B-4E7B-BAD0-339DEE6B5827}"/>
              </a:ext>
            </a:extLst>
          </p:cNvPr>
          <p:cNvSpPr>
            <a:spLocks noGrp="1"/>
          </p:cNvSpPr>
          <p:nvPr>
            <p:ph sz="quarter" idx="10"/>
          </p:nvPr>
        </p:nvSpPr>
        <p:spPr/>
        <p:txBody>
          <a:bodyPr/>
          <a:lstStyle/>
          <a:p>
            <a:r>
              <a:rPr lang="en-GB" b="1" u="sng" dirty="0"/>
              <a:t>Annual attractions survey</a:t>
            </a:r>
          </a:p>
          <a:p>
            <a:endParaRPr lang="en-GB" dirty="0"/>
          </a:p>
          <a:p>
            <a:r>
              <a:rPr lang="en-GB" dirty="0"/>
              <a:t>Full report is accessible on our website along with the full listings and top 20 attractions per region:</a:t>
            </a:r>
          </a:p>
          <a:p>
            <a:r>
              <a:rPr lang="en-GB" u="sng" dirty="0">
                <a:hlinkClick r:id="rId2"/>
              </a:rPr>
              <a:t>https://www.visitbritain.org/annual-survey-visits-visitor-attractions-latest-results</a:t>
            </a:r>
            <a:endParaRPr lang="en-GB" dirty="0"/>
          </a:p>
          <a:p>
            <a:r>
              <a:rPr lang="en-GB" dirty="0"/>
              <a:t> </a:t>
            </a:r>
          </a:p>
          <a:p>
            <a:r>
              <a:rPr lang="en-GB" dirty="0"/>
              <a:t>You can also use the direct link to the report: </a:t>
            </a:r>
            <a:r>
              <a:rPr lang="en-GB" u="sng" dirty="0">
                <a:hlinkClick r:id="rId3"/>
              </a:rPr>
              <a:t>https://www.visitbritain.org/sites/default/files/vb-corporate/2022-09-06_england_attractions_2021_trends_report.pdf</a:t>
            </a:r>
            <a:endParaRPr lang="en-GB" dirty="0"/>
          </a:p>
          <a:p>
            <a:r>
              <a:rPr lang="en-GB" dirty="0"/>
              <a:t> </a:t>
            </a:r>
          </a:p>
          <a:p>
            <a:r>
              <a:rPr lang="en-GB" dirty="0"/>
              <a:t>Page with previous reports (archive, for reference) is here: </a:t>
            </a:r>
            <a:r>
              <a:rPr lang="en-GB" u="sng" dirty="0">
                <a:hlinkClick r:id="rId4"/>
              </a:rPr>
              <a:t>https://www.visitbritain.org/annual-survey-visits-visitor-attractions-archive</a:t>
            </a:r>
            <a:endParaRPr lang="en-GB" u="sng" dirty="0"/>
          </a:p>
          <a:p>
            <a:endParaRPr lang="en-GB" u="sng" dirty="0"/>
          </a:p>
          <a:p>
            <a:r>
              <a:rPr lang="en-GB" b="1" u="sng" dirty="0"/>
              <a:t>Domestic Sentiment Tracker</a:t>
            </a:r>
          </a:p>
          <a:p>
            <a:endParaRPr lang="en-GB" dirty="0"/>
          </a:p>
          <a:p>
            <a:r>
              <a:rPr lang="en-GB" dirty="0">
                <a:hlinkClick r:id="rId5"/>
              </a:rPr>
              <a:t>https://www.visitbritain.org/domestic-sentiment-tracker</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426741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295D84-9BC3-4D88-BC8E-096E0767ED0B}"/>
              </a:ext>
            </a:extLst>
          </p:cNvPr>
          <p:cNvSpPr>
            <a:spLocks noGrp="1"/>
          </p:cNvSpPr>
          <p:nvPr>
            <p:ph type="title"/>
          </p:nvPr>
        </p:nvSpPr>
        <p:spPr>
          <a:xfrm>
            <a:off x="905254" y="464226"/>
            <a:ext cx="11104494" cy="1044063"/>
          </a:xfrm>
        </p:spPr>
        <p:txBody>
          <a:bodyPr>
            <a:normAutofit fontScale="90000"/>
          </a:bodyPr>
          <a:lstStyle/>
          <a:p>
            <a:r>
              <a:rPr lang="en-GB" sz="2400" dirty="0"/>
              <a:t>Fewer sites were closed throughout 2021 and fewer were closed for part of the year, compared to 2020. Top reasons for partial closures were regional lockdowns and not meeting </a:t>
            </a:r>
            <a:r>
              <a:rPr lang="en-GB" sz="2400" dirty="0" err="1"/>
              <a:t>Covid</a:t>
            </a:r>
            <a:r>
              <a:rPr lang="en-GB" sz="2400" dirty="0"/>
              <a:t> safety requirements</a:t>
            </a:r>
          </a:p>
        </p:txBody>
      </p:sp>
      <p:graphicFrame>
        <p:nvGraphicFramePr>
          <p:cNvPr id="18" name="Chart Placeholder 8" descr="Attractions closed throughout 2020 (%)&#10;&#10;Chart showing the proportion (%) of attractions closed throughout 2020">
            <a:extLst>
              <a:ext uri="{FF2B5EF4-FFF2-40B4-BE49-F238E27FC236}">
                <a16:creationId xmlns:a16="http://schemas.microsoft.com/office/drawing/2014/main" id="{8A629C76-AD5D-4173-B645-510B8808701D}"/>
              </a:ext>
            </a:extLst>
          </p:cNvPr>
          <p:cNvGraphicFramePr>
            <a:graphicFrameLocks/>
          </p:cNvGraphicFramePr>
          <p:nvPr>
            <p:extLst/>
          </p:nvPr>
        </p:nvGraphicFramePr>
        <p:xfrm>
          <a:off x="525090" y="1921749"/>
          <a:ext cx="3133665" cy="3720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 sites closed for specific reason aside from National Lockdowns ">
            <a:extLst>
              <a:ext uri="{FF2B5EF4-FFF2-40B4-BE49-F238E27FC236}">
                <a16:creationId xmlns:a16="http://schemas.microsoft.com/office/drawing/2014/main" id="{A080D59F-540C-4232-86CC-8580976D4B74}"/>
              </a:ext>
            </a:extLst>
          </p:cNvPr>
          <p:cNvGraphicFramePr/>
          <p:nvPr>
            <p:extLst/>
          </p:nvPr>
        </p:nvGraphicFramePr>
        <p:xfrm>
          <a:off x="3853642" y="1936673"/>
          <a:ext cx="3654655" cy="3720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3" descr="Table showing breakdown of main reasons for 2020 closure ">
            <a:extLst>
              <a:ext uri="{FF2B5EF4-FFF2-40B4-BE49-F238E27FC236}">
                <a16:creationId xmlns:a16="http://schemas.microsoft.com/office/drawing/2014/main" id="{022C8E1C-22DD-458C-AEF8-B48CBBF75982}"/>
              </a:ext>
            </a:extLst>
          </p:cNvPr>
          <p:cNvGraphicFramePr>
            <a:graphicFrameLocks noGrp="1"/>
          </p:cNvGraphicFramePr>
          <p:nvPr>
            <p:extLst/>
          </p:nvPr>
        </p:nvGraphicFramePr>
        <p:xfrm>
          <a:off x="7703183" y="1921748"/>
          <a:ext cx="3963727" cy="3720157"/>
        </p:xfrm>
        <a:graphic>
          <a:graphicData uri="http://schemas.openxmlformats.org/drawingml/2006/table">
            <a:tbl>
              <a:tblPr firstRow="1" bandRow="1">
                <a:tableStyleId>{5C22544A-7EE6-4342-B048-85BDC9FD1C3A}</a:tableStyleId>
              </a:tblPr>
              <a:tblGrid>
                <a:gridCol w="2387377">
                  <a:extLst>
                    <a:ext uri="{9D8B030D-6E8A-4147-A177-3AD203B41FA5}">
                      <a16:colId xmlns:a16="http://schemas.microsoft.com/office/drawing/2014/main" val="4005839175"/>
                    </a:ext>
                  </a:extLst>
                </a:gridCol>
                <a:gridCol w="788175">
                  <a:extLst>
                    <a:ext uri="{9D8B030D-6E8A-4147-A177-3AD203B41FA5}">
                      <a16:colId xmlns:a16="http://schemas.microsoft.com/office/drawing/2014/main" val="4139209341"/>
                    </a:ext>
                  </a:extLst>
                </a:gridCol>
                <a:gridCol w="788175">
                  <a:extLst>
                    <a:ext uri="{9D8B030D-6E8A-4147-A177-3AD203B41FA5}">
                      <a16:colId xmlns:a16="http://schemas.microsoft.com/office/drawing/2014/main" val="1195858605"/>
                    </a:ext>
                  </a:extLst>
                </a:gridCol>
              </a:tblGrid>
              <a:tr h="470068">
                <a:tc>
                  <a:txBody>
                    <a:bodyPr/>
                    <a:lstStyle/>
                    <a:p>
                      <a:pPr algn="r"/>
                      <a:r>
                        <a:rPr lang="en-GB" sz="1200" dirty="0"/>
                        <a:t>Closure due to…</a:t>
                      </a:r>
                    </a:p>
                  </a:txBody>
                  <a:tcPr anchor="ctr"/>
                </a:tc>
                <a:tc>
                  <a:txBody>
                    <a:bodyPr/>
                    <a:lstStyle/>
                    <a:p>
                      <a:pPr algn="ctr"/>
                      <a:r>
                        <a:rPr lang="en-GB" sz="1200" dirty="0"/>
                        <a:t>2020 [%]</a:t>
                      </a:r>
                    </a:p>
                  </a:txBody>
                  <a:tcPr anchor="ctr">
                    <a:solidFill>
                      <a:schemeClr val="accent3"/>
                    </a:solidFill>
                  </a:tcPr>
                </a:tc>
                <a:tc>
                  <a:txBody>
                    <a:bodyPr/>
                    <a:lstStyle/>
                    <a:p>
                      <a:pPr algn="ctr"/>
                      <a:r>
                        <a:rPr lang="en-GB" sz="1200" dirty="0"/>
                        <a:t>2021 [%]</a:t>
                      </a:r>
                    </a:p>
                  </a:txBody>
                  <a:tcPr anchor="ctr"/>
                </a:tc>
                <a:extLst>
                  <a:ext uri="{0D108BD9-81ED-4DB2-BD59-A6C34878D82A}">
                    <a16:rowId xmlns:a16="http://schemas.microsoft.com/office/drawing/2014/main" val="3467434799"/>
                  </a:ext>
                </a:extLst>
              </a:tr>
              <a:tr h="367977">
                <a:tc>
                  <a:txBody>
                    <a:bodyPr/>
                    <a:lstStyle/>
                    <a:p>
                      <a:pPr algn="r"/>
                      <a:r>
                        <a:rPr lang="en-GB" sz="1200" dirty="0">
                          <a:solidFill>
                            <a:schemeClr val="accent1"/>
                          </a:solidFill>
                        </a:rPr>
                        <a:t>Regional lockdown</a:t>
                      </a:r>
                    </a:p>
                  </a:txBody>
                  <a:tcPr anchor="ctr">
                    <a:solidFill>
                      <a:schemeClr val="bg1">
                        <a:lumMod val="95000"/>
                      </a:schemeClr>
                    </a:solidFill>
                  </a:tcPr>
                </a:tc>
                <a:tc>
                  <a:txBody>
                    <a:bodyPr/>
                    <a:lstStyle/>
                    <a:p>
                      <a:pPr algn="ctr"/>
                      <a:r>
                        <a:rPr lang="en-GB" sz="1200" dirty="0">
                          <a:solidFill>
                            <a:schemeClr val="accent1"/>
                          </a:solidFill>
                        </a:rPr>
                        <a:t>29</a:t>
                      </a:r>
                    </a:p>
                  </a:txBody>
                  <a:tcPr anchor="ctr">
                    <a:solidFill>
                      <a:schemeClr val="accent3">
                        <a:lumMod val="20000"/>
                        <a:lumOff val="80000"/>
                      </a:schemeClr>
                    </a:solidFill>
                  </a:tcPr>
                </a:tc>
                <a:tc>
                  <a:txBody>
                    <a:bodyPr/>
                    <a:lstStyle/>
                    <a:p>
                      <a:pPr algn="ctr"/>
                      <a:r>
                        <a:rPr lang="en-GB" sz="1200" dirty="0">
                          <a:solidFill>
                            <a:schemeClr val="accent1"/>
                          </a:solidFill>
                        </a:rPr>
                        <a:t>N/A</a:t>
                      </a:r>
                    </a:p>
                  </a:txBody>
                  <a:tcPr anchor="ctr">
                    <a:solidFill>
                      <a:schemeClr val="tx2">
                        <a:lumMod val="20000"/>
                        <a:lumOff val="80000"/>
                      </a:schemeClr>
                    </a:solidFill>
                  </a:tcPr>
                </a:tc>
                <a:extLst>
                  <a:ext uri="{0D108BD9-81ED-4DB2-BD59-A6C34878D82A}">
                    <a16:rowId xmlns:a16="http://schemas.microsoft.com/office/drawing/2014/main" val="3712930898"/>
                  </a:ext>
                </a:extLst>
              </a:tr>
              <a:tr h="470068">
                <a:tc>
                  <a:txBody>
                    <a:bodyPr/>
                    <a:lstStyle/>
                    <a:p>
                      <a:pPr algn="r"/>
                      <a:r>
                        <a:rPr lang="en-GB" sz="1200" dirty="0">
                          <a:solidFill>
                            <a:schemeClr val="accent1"/>
                          </a:solidFill>
                        </a:rPr>
                        <a:t>Unable to meet COVID requirements on site</a:t>
                      </a:r>
                    </a:p>
                  </a:txBody>
                  <a:tcPr anchor="ctr">
                    <a:solidFill>
                      <a:schemeClr val="bg1">
                        <a:lumMod val="95000"/>
                      </a:schemeClr>
                    </a:solidFill>
                  </a:tcPr>
                </a:tc>
                <a:tc>
                  <a:txBody>
                    <a:bodyPr/>
                    <a:lstStyle/>
                    <a:p>
                      <a:pPr algn="ctr"/>
                      <a:r>
                        <a:rPr lang="en-GB" sz="1200" dirty="0">
                          <a:solidFill>
                            <a:schemeClr val="accent1"/>
                          </a:solidFill>
                        </a:rPr>
                        <a:t>17</a:t>
                      </a:r>
                    </a:p>
                  </a:txBody>
                  <a:tcPr anchor="ctr">
                    <a:solidFill>
                      <a:schemeClr val="accent3">
                        <a:lumMod val="20000"/>
                        <a:lumOff val="80000"/>
                      </a:schemeClr>
                    </a:solidFill>
                  </a:tcPr>
                </a:tc>
                <a:tc>
                  <a:txBody>
                    <a:bodyPr/>
                    <a:lstStyle/>
                    <a:p>
                      <a:pPr algn="ctr"/>
                      <a:r>
                        <a:rPr lang="en-GB" sz="1200" dirty="0">
                          <a:solidFill>
                            <a:schemeClr val="accent1"/>
                          </a:solidFill>
                        </a:rPr>
                        <a:t>9</a:t>
                      </a:r>
                    </a:p>
                  </a:txBody>
                  <a:tcPr anchor="ctr">
                    <a:solidFill>
                      <a:schemeClr val="tx2">
                        <a:lumMod val="20000"/>
                        <a:lumOff val="80000"/>
                      </a:schemeClr>
                    </a:solidFill>
                  </a:tcPr>
                </a:tc>
                <a:extLst>
                  <a:ext uri="{0D108BD9-81ED-4DB2-BD59-A6C34878D82A}">
                    <a16:rowId xmlns:a16="http://schemas.microsoft.com/office/drawing/2014/main" val="2611105682"/>
                  </a:ext>
                </a:extLst>
              </a:tr>
              <a:tr h="367977">
                <a:tc>
                  <a:txBody>
                    <a:bodyPr/>
                    <a:lstStyle/>
                    <a:p>
                      <a:pPr algn="r"/>
                      <a:r>
                        <a:rPr lang="en-GB" sz="1200" dirty="0">
                          <a:solidFill>
                            <a:schemeClr val="accent1"/>
                          </a:solidFill>
                        </a:rPr>
                        <a:t>Not profitable to open</a:t>
                      </a:r>
                    </a:p>
                  </a:txBody>
                  <a:tcPr anchor="ctr">
                    <a:solidFill>
                      <a:schemeClr val="bg1">
                        <a:lumMod val="95000"/>
                      </a:schemeClr>
                    </a:solidFill>
                  </a:tcPr>
                </a:tc>
                <a:tc>
                  <a:txBody>
                    <a:bodyPr/>
                    <a:lstStyle/>
                    <a:p>
                      <a:pPr algn="ctr"/>
                      <a:r>
                        <a:rPr lang="en-GB" sz="1200" dirty="0">
                          <a:solidFill>
                            <a:schemeClr val="accent1"/>
                          </a:solidFill>
                        </a:rPr>
                        <a:t>7</a:t>
                      </a:r>
                    </a:p>
                  </a:txBody>
                  <a:tcPr anchor="ctr">
                    <a:solidFill>
                      <a:schemeClr val="accent3">
                        <a:lumMod val="20000"/>
                        <a:lumOff val="80000"/>
                      </a:schemeClr>
                    </a:solidFill>
                  </a:tcPr>
                </a:tc>
                <a:tc>
                  <a:txBody>
                    <a:bodyPr/>
                    <a:lstStyle/>
                    <a:p>
                      <a:pPr algn="ctr"/>
                      <a:r>
                        <a:rPr lang="en-GB" sz="1200" dirty="0">
                          <a:solidFill>
                            <a:schemeClr val="accent1"/>
                          </a:solidFill>
                        </a:rPr>
                        <a:t>7</a:t>
                      </a:r>
                    </a:p>
                  </a:txBody>
                  <a:tcPr anchor="ctr">
                    <a:solidFill>
                      <a:schemeClr val="tx2">
                        <a:lumMod val="20000"/>
                        <a:lumOff val="80000"/>
                      </a:schemeClr>
                    </a:solidFill>
                  </a:tcPr>
                </a:tc>
                <a:extLst>
                  <a:ext uri="{0D108BD9-81ED-4DB2-BD59-A6C34878D82A}">
                    <a16:rowId xmlns:a16="http://schemas.microsoft.com/office/drawing/2014/main" val="580247081"/>
                  </a:ext>
                </a:extLst>
              </a:tr>
              <a:tr h="367977">
                <a:tc>
                  <a:txBody>
                    <a:bodyPr/>
                    <a:lstStyle/>
                    <a:p>
                      <a:pPr algn="r"/>
                      <a:r>
                        <a:rPr lang="en-GB" sz="1200" dirty="0">
                          <a:solidFill>
                            <a:schemeClr val="accent1"/>
                          </a:solidFill>
                        </a:rPr>
                        <a:t>Insufficient staff/ volunteers</a:t>
                      </a:r>
                    </a:p>
                  </a:txBody>
                  <a:tcPr anchor="ctr">
                    <a:solidFill>
                      <a:schemeClr val="bg1">
                        <a:lumMod val="95000"/>
                      </a:schemeClr>
                    </a:solidFill>
                  </a:tcPr>
                </a:tc>
                <a:tc>
                  <a:txBody>
                    <a:bodyPr/>
                    <a:lstStyle/>
                    <a:p>
                      <a:pPr algn="ctr"/>
                      <a:r>
                        <a:rPr lang="en-GB" sz="1200" dirty="0">
                          <a:solidFill>
                            <a:schemeClr val="accent1"/>
                          </a:solidFill>
                        </a:rPr>
                        <a:t>6</a:t>
                      </a:r>
                    </a:p>
                  </a:txBody>
                  <a:tcPr anchor="ctr">
                    <a:solidFill>
                      <a:schemeClr val="accent3">
                        <a:lumMod val="20000"/>
                        <a:lumOff val="80000"/>
                      </a:schemeClr>
                    </a:solidFill>
                  </a:tcPr>
                </a:tc>
                <a:tc>
                  <a:txBody>
                    <a:bodyPr/>
                    <a:lstStyle/>
                    <a:p>
                      <a:pPr algn="ctr"/>
                      <a:r>
                        <a:rPr lang="en-GB" sz="1200" dirty="0">
                          <a:solidFill>
                            <a:schemeClr val="accent1"/>
                          </a:solidFill>
                        </a:rPr>
                        <a:t>7</a:t>
                      </a:r>
                    </a:p>
                  </a:txBody>
                  <a:tcPr anchor="ctr">
                    <a:solidFill>
                      <a:schemeClr val="tx2">
                        <a:lumMod val="20000"/>
                        <a:lumOff val="80000"/>
                      </a:schemeClr>
                    </a:solidFill>
                  </a:tcPr>
                </a:tc>
                <a:extLst>
                  <a:ext uri="{0D108BD9-81ED-4DB2-BD59-A6C34878D82A}">
                    <a16:rowId xmlns:a16="http://schemas.microsoft.com/office/drawing/2014/main" val="2032772603"/>
                  </a:ext>
                </a:extLst>
              </a:tr>
              <a:tr h="367977">
                <a:tc>
                  <a:txBody>
                    <a:bodyPr/>
                    <a:lstStyle/>
                    <a:p>
                      <a:pPr algn="r"/>
                      <a:r>
                        <a:rPr lang="en-GB" sz="1200" dirty="0">
                          <a:solidFill>
                            <a:schemeClr val="accent1"/>
                          </a:solidFill>
                        </a:rPr>
                        <a:t>Any refurbishment/ repairs</a:t>
                      </a:r>
                    </a:p>
                  </a:txBody>
                  <a:tcPr anchor="ctr">
                    <a:solidFill>
                      <a:schemeClr val="bg1">
                        <a:lumMod val="95000"/>
                      </a:schemeClr>
                    </a:solidFill>
                  </a:tcPr>
                </a:tc>
                <a:tc>
                  <a:txBody>
                    <a:bodyPr/>
                    <a:lstStyle/>
                    <a:p>
                      <a:pPr algn="ctr"/>
                      <a:r>
                        <a:rPr lang="en-GB" sz="1200" dirty="0">
                          <a:solidFill>
                            <a:schemeClr val="accent1"/>
                          </a:solidFill>
                        </a:rPr>
                        <a:t>7</a:t>
                      </a:r>
                    </a:p>
                  </a:txBody>
                  <a:tcPr anchor="ctr">
                    <a:solidFill>
                      <a:schemeClr val="accent3">
                        <a:lumMod val="20000"/>
                        <a:lumOff val="80000"/>
                      </a:schemeClr>
                    </a:solidFill>
                  </a:tcPr>
                </a:tc>
                <a:tc>
                  <a:txBody>
                    <a:bodyPr/>
                    <a:lstStyle/>
                    <a:p>
                      <a:pPr algn="ctr"/>
                      <a:r>
                        <a:rPr lang="en-GB" sz="1200" dirty="0">
                          <a:solidFill>
                            <a:schemeClr val="accent1"/>
                          </a:solidFill>
                        </a:rPr>
                        <a:t>11</a:t>
                      </a:r>
                    </a:p>
                  </a:txBody>
                  <a:tcPr anchor="ctr">
                    <a:solidFill>
                      <a:schemeClr val="tx2">
                        <a:lumMod val="20000"/>
                        <a:lumOff val="80000"/>
                      </a:schemeClr>
                    </a:solidFill>
                  </a:tcPr>
                </a:tc>
                <a:extLst>
                  <a:ext uri="{0D108BD9-81ED-4DB2-BD59-A6C34878D82A}">
                    <a16:rowId xmlns:a16="http://schemas.microsoft.com/office/drawing/2014/main" val="1162945500"/>
                  </a:ext>
                </a:extLst>
              </a:tr>
              <a:tr h="470068">
                <a:tc>
                  <a:txBody>
                    <a:bodyPr/>
                    <a:lstStyle/>
                    <a:p>
                      <a:pPr algn="r"/>
                      <a:r>
                        <a:rPr lang="en-GB" sz="1200" dirty="0">
                          <a:solidFill>
                            <a:schemeClr val="accent1"/>
                          </a:solidFill>
                        </a:rPr>
                        <a:t>Planned refurbishment/ repairs</a:t>
                      </a:r>
                    </a:p>
                  </a:txBody>
                  <a:tcPr anchor="ctr">
                    <a:solidFill>
                      <a:schemeClr val="bg1">
                        <a:lumMod val="95000"/>
                      </a:schemeClr>
                    </a:solidFill>
                  </a:tcPr>
                </a:tc>
                <a:tc>
                  <a:txBody>
                    <a:bodyPr/>
                    <a:lstStyle/>
                    <a:p>
                      <a:pPr algn="ctr"/>
                      <a:r>
                        <a:rPr lang="en-GB" sz="1200" dirty="0">
                          <a:solidFill>
                            <a:schemeClr val="accent1"/>
                          </a:solidFill>
                        </a:rPr>
                        <a:t>Not asked</a:t>
                      </a:r>
                    </a:p>
                  </a:txBody>
                  <a:tcPr anchor="ctr">
                    <a:solidFill>
                      <a:schemeClr val="accent3">
                        <a:lumMod val="20000"/>
                        <a:lumOff val="80000"/>
                      </a:schemeClr>
                    </a:solidFill>
                  </a:tcPr>
                </a:tc>
                <a:tc>
                  <a:txBody>
                    <a:bodyPr/>
                    <a:lstStyle/>
                    <a:p>
                      <a:pPr algn="ctr"/>
                      <a:r>
                        <a:rPr lang="en-GB" sz="1200" dirty="0">
                          <a:solidFill>
                            <a:schemeClr val="accent1"/>
                          </a:solidFill>
                        </a:rPr>
                        <a:t>9</a:t>
                      </a:r>
                    </a:p>
                  </a:txBody>
                  <a:tcPr anchor="ctr">
                    <a:solidFill>
                      <a:schemeClr val="tx2">
                        <a:lumMod val="20000"/>
                        <a:lumOff val="80000"/>
                      </a:schemeClr>
                    </a:solidFill>
                  </a:tcPr>
                </a:tc>
                <a:extLst>
                  <a:ext uri="{0D108BD9-81ED-4DB2-BD59-A6C34878D82A}">
                    <a16:rowId xmlns:a16="http://schemas.microsoft.com/office/drawing/2014/main" val="1291111844"/>
                  </a:ext>
                </a:extLst>
              </a:tr>
              <a:tr h="470068">
                <a:tc>
                  <a:txBody>
                    <a:bodyPr/>
                    <a:lstStyle/>
                    <a:p>
                      <a:pPr algn="r"/>
                      <a:r>
                        <a:rPr lang="en-GB" sz="1200" dirty="0">
                          <a:solidFill>
                            <a:schemeClr val="accent1"/>
                          </a:solidFill>
                        </a:rPr>
                        <a:t>Refurbishment/ repairs brought forward due to COVID</a:t>
                      </a:r>
                    </a:p>
                  </a:txBody>
                  <a:tcPr anchor="ctr">
                    <a:solidFill>
                      <a:schemeClr val="bg1">
                        <a:lumMod val="95000"/>
                      </a:schemeClr>
                    </a:solidFill>
                  </a:tcPr>
                </a:tc>
                <a:tc>
                  <a:txBody>
                    <a:bodyPr/>
                    <a:lstStyle/>
                    <a:p>
                      <a:pPr algn="ctr"/>
                      <a:r>
                        <a:rPr lang="en-GB" sz="1200" dirty="0">
                          <a:solidFill>
                            <a:schemeClr val="accent1"/>
                          </a:solidFill>
                        </a:rPr>
                        <a:t>Not asked</a:t>
                      </a:r>
                    </a:p>
                  </a:txBody>
                  <a:tcPr anchor="ctr">
                    <a:solidFill>
                      <a:schemeClr val="accent3">
                        <a:lumMod val="20000"/>
                        <a:lumOff val="80000"/>
                      </a:schemeClr>
                    </a:solidFill>
                  </a:tcPr>
                </a:tc>
                <a:tc>
                  <a:txBody>
                    <a:bodyPr/>
                    <a:lstStyle/>
                    <a:p>
                      <a:pPr algn="ctr"/>
                      <a:r>
                        <a:rPr lang="en-GB" sz="1200" dirty="0">
                          <a:solidFill>
                            <a:schemeClr val="accent1"/>
                          </a:solidFill>
                        </a:rPr>
                        <a:t>2</a:t>
                      </a:r>
                    </a:p>
                  </a:txBody>
                  <a:tcPr anchor="ctr">
                    <a:solidFill>
                      <a:schemeClr val="tx2">
                        <a:lumMod val="20000"/>
                        <a:lumOff val="80000"/>
                      </a:schemeClr>
                    </a:solidFill>
                  </a:tcPr>
                </a:tc>
                <a:extLst>
                  <a:ext uri="{0D108BD9-81ED-4DB2-BD59-A6C34878D82A}">
                    <a16:rowId xmlns:a16="http://schemas.microsoft.com/office/drawing/2014/main" val="3428646474"/>
                  </a:ext>
                </a:extLst>
              </a:tr>
              <a:tr h="367977">
                <a:tc>
                  <a:txBody>
                    <a:bodyPr/>
                    <a:lstStyle/>
                    <a:p>
                      <a:pPr algn="r"/>
                      <a:r>
                        <a:rPr lang="en-GB" sz="1200" dirty="0">
                          <a:solidFill>
                            <a:schemeClr val="accent1"/>
                          </a:solidFill>
                        </a:rPr>
                        <a:t>Other reason</a:t>
                      </a:r>
                    </a:p>
                  </a:txBody>
                  <a:tcPr anchor="ctr">
                    <a:solidFill>
                      <a:schemeClr val="bg1">
                        <a:lumMod val="95000"/>
                      </a:schemeClr>
                    </a:solidFill>
                  </a:tcPr>
                </a:tc>
                <a:tc>
                  <a:txBody>
                    <a:bodyPr/>
                    <a:lstStyle/>
                    <a:p>
                      <a:pPr algn="ctr"/>
                      <a:r>
                        <a:rPr lang="en-GB" sz="1200" dirty="0">
                          <a:solidFill>
                            <a:schemeClr val="accent1"/>
                          </a:solidFill>
                        </a:rPr>
                        <a:t>6</a:t>
                      </a:r>
                    </a:p>
                  </a:txBody>
                  <a:tcPr anchor="ctr">
                    <a:solidFill>
                      <a:schemeClr val="accent3">
                        <a:lumMod val="20000"/>
                        <a:lumOff val="80000"/>
                      </a:schemeClr>
                    </a:solidFill>
                  </a:tcPr>
                </a:tc>
                <a:tc>
                  <a:txBody>
                    <a:bodyPr/>
                    <a:lstStyle/>
                    <a:p>
                      <a:pPr algn="ctr"/>
                      <a:r>
                        <a:rPr lang="en-GB" sz="1200" dirty="0">
                          <a:solidFill>
                            <a:schemeClr val="accent1"/>
                          </a:solidFill>
                        </a:rPr>
                        <a:t>5</a:t>
                      </a:r>
                    </a:p>
                  </a:txBody>
                  <a:tcPr anchor="ctr">
                    <a:solidFill>
                      <a:schemeClr val="tx2">
                        <a:lumMod val="20000"/>
                        <a:lumOff val="80000"/>
                      </a:schemeClr>
                    </a:solidFill>
                  </a:tcPr>
                </a:tc>
                <a:extLst>
                  <a:ext uri="{0D108BD9-81ED-4DB2-BD59-A6C34878D82A}">
                    <a16:rowId xmlns:a16="http://schemas.microsoft.com/office/drawing/2014/main" val="790022624"/>
                  </a:ext>
                </a:extLst>
              </a:tr>
            </a:tbl>
          </a:graphicData>
        </a:graphic>
      </p:graphicFrame>
      <p:sp>
        <p:nvSpPr>
          <p:cNvPr id="9" name="Text Placeholder 3">
            <a:extLst>
              <a:ext uri="{FF2B5EF4-FFF2-40B4-BE49-F238E27FC236}">
                <a16:creationId xmlns:a16="http://schemas.microsoft.com/office/drawing/2014/main" id="{3681DD4F-E952-4C05-9C56-28E3776E7E0B}"/>
              </a:ext>
            </a:extLst>
          </p:cNvPr>
          <p:cNvSpPr>
            <a:spLocks noGrp="1"/>
          </p:cNvSpPr>
          <p:nvPr>
            <p:ph type="body" sz="quarter" idx="11"/>
          </p:nvPr>
        </p:nvSpPr>
        <p:spPr>
          <a:xfrm>
            <a:off x="334964" y="6432480"/>
            <a:ext cx="5394384" cy="269150"/>
          </a:xfrm>
        </p:spPr>
        <p:txBody>
          <a:bodyPr/>
          <a:lstStyle/>
          <a:p>
            <a:r>
              <a:rPr lang="en-GB" dirty="0"/>
              <a:t>Source: Annual attractions survey, 2021 data</a:t>
            </a:r>
          </a:p>
        </p:txBody>
      </p:sp>
    </p:spTree>
    <p:extLst>
      <p:ext uri="{BB962C8B-B14F-4D97-AF65-F5344CB8AC3E}">
        <p14:creationId xmlns:p14="http://schemas.microsoft.com/office/powerpoint/2010/main" val="28744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E32A8D-0816-47C7-88A4-194F98A3A9A7}"/>
              </a:ext>
            </a:extLst>
          </p:cNvPr>
          <p:cNvSpPr>
            <a:spLocks noGrp="1"/>
          </p:cNvSpPr>
          <p:nvPr>
            <p:ph type="body" sz="quarter" idx="11"/>
          </p:nvPr>
        </p:nvSpPr>
        <p:spPr/>
        <p:txBody>
          <a:bodyPr/>
          <a:lstStyle/>
          <a:p>
            <a:r>
              <a:rPr lang="en-GB" dirty="0"/>
              <a:t>Source: Annual attractions survey, 2021 data</a:t>
            </a:r>
          </a:p>
        </p:txBody>
      </p:sp>
      <p:sp>
        <p:nvSpPr>
          <p:cNvPr id="4" name="Title 3">
            <a:extLst>
              <a:ext uri="{FF2B5EF4-FFF2-40B4-BE49-F238E27FC236}">
                <a16:creationId xmlns:a16="http://schemas.microsoft.com/office/drawing/2014/main" id="{1A7EC4A2-F179-44BC-A9C5-3DA28AC6FD2A}"/>
              </a:ext>
            </a:extLst>
          </p:cNvPr>
          <p:cNvSpPr>
            <a:spLocks noGrp="1"/>
          </p:cNvSpPr>
          <p:nvPr>
            <p:ph type="title"/>
          </p:nvPr>
        </p:nvSpPr>
        <p:spPr>
          <a:xfrm>
            <a:off x="905255" y="394572"/>
            <a:ext cx="10699141" cy="859193"/>
          </a:xfrm>
        </p:spPr>
        <p:txBody>
          <a:bodyPr>
            <a:normAutofit/>
          </a:bodyPr>
          <a:lstStyle/>
          <a:p>
            <a:r>
              <a:rPr lang="en-GB" sz="2400" dirty="0"/>
              <a:t>During 2021, attractions were running at the maximum capacity of 71%, based on the maximum capacity in 2019</a:t>
            </a:r>
          </a:p>
        </p:txBody>
      </p:sp>
      <p:graphicFrame>
        <p:nvGraphicFramePr>
          <p:cNvPr id="8" name="Table 7" descr="Table showing capacity limits as a proportion of 2019 maximum capacity, amongst sites needing to actively manage capacity - by attractions size, charge and geographic location&#10;">
            <a:extLst>
              <a:ext uri="{FF2B5EF4-FFF2-40B4-BE49-F238E27FC236}">
                <a16:creationId xmlns:a16="http://schemas.microsoft.com/office/drawing/2014/main" id="{FEF36F97-2AD6-479D-B035-578A353D7896}"/>
              </a:ext>
            </a:extLst>
          </p:cNvPr>
          <p:cNvGraphicFramePr>
            <a:graphicFrameLocks noGrp="1"/>
          </p:cNvGraphicFramePr>
          <p:nvPr>
            <p:extLst/>
          </p:nvPr>
        </p:nvGraphicFramePr>
        <p:xfrm>
          <a:off x="905254" y="2031475"/>
          <a:ext cx="10256081" cy="2856189"/>
        </p:xfrm>
        <a:graphic>
          <a:graphicData uri="http://schemas.openxmlformats.org/drawingml/2006/table">
            <a:tbl>
              <a:tblPr firstRow="1" firstCol="1">
                <a:tableStyleId>{5C22544A-7EE6-4342-B048-85BDC9FD1C3A}</a:tableStyleId>
              </a:tblPr>
              <a:tblGrid>
                <a:gridCol w="2424295">
                  <a:extLst>
                    <a:ext uri="{9D8B030D-6E8A-4147-A177-3AD203B41FA5}">
                      <a16:colId xmlns:a16="http://schemas.microsoft.com/office/drawing/2014/main" val="2941986144"/>
                    </a:ext>
                  </a:extLst>
                </a:gridCol>
                <a:gridCol w="3915893">
                  <a:extLst>
                    <a:ext uri="{9D8B030D-6E8A-4147-A177-3AD203B41FA5}">
                      <a16:colId xmlns:a16="http://schemas.microsoft.com/office/drawing/2014/main" val="1791280452"/>
                    </a:ext>
                  </a:extLst>
                </a:gridCol>
                <a:gridCol w="3915893">
                  <a:extLst>
                    <a:ext uri="{9D8B030D-6E8A-4147-A177-3AD203B41FA5}">
                      <a16:colId xmlns:a16="http://schemas.microsoft.com/office/drawing/2014/main" val="306161513"/>
                    </a:ext>
                  </a:extLst>
                </a:gridCol>
              </a:tblGrid>
              <a:tr h="953817">
                <a:tc>
                  <a:txBody>
                    <a:bodyPr/>
                    <a:lstStyle/>
                    <a:p>
                      <a:pPr algn="l" fontAlgn="b"/>
                      <a:r>
                        <a:rPr lang="en-GB" sz="1600" b="1" u="none" strike="noStrike" kern="1200" dirty="0">
                          <a:solidFill>
                            <a:schemeClr val="lt1"/>
                          </a:solidFill>
                          <a:effectLst/>
                          <a:latin typeface="+mn-lt"/>
                          <a:ea typeface="+mn-ea"/>
                          <a:cs typeface="+mn-cs"/>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756026" rtl="0" eaLnBrk="1" fontAlgn="b" latinLnBrk="0" hangingPunct="1">
                        <a:lnSpc>
                          <a:spcPct val="100000"/>
                        </a:lnSpc>
                        <a:spcBef>
                          <a:spcPts val="0"/>
                        </a:spcBef>
                        <a:spcAft>
                          <a:spcPts val="0"/>
                        </a:spcAft>
                        <a:buClrTx/>
                        <a:buSzTx/>
                        <a:buFontTx/>
                        <a:buNone/>
                        <a:tabLst/>
                        <a:defRPr/>
                      </a:pPr>
                      <a:r>
                        <a:rPr lang="en-GB" sz="1600" b="1" u="none" strike="noStrike" kern="1200" dirty="0">
                          <a:solidFill>
                            <a:schemeClr val="lt1"/>
                          </a:solidFill>
                          <a:effectLst/>
                          <a:latin typeface="+mn-lt"/>
                          <a:ea typeface="+mn-ea"/>
                          <a:cs typeface="+mn-cs"/>
                        </a:rPr>
                        <a:t>Maximum capacity </a:t>
                      </a:r>
                      <a:r>
                        <a:rPr lang="en-GB" sz="1600" b="1" u="sng" strike="noStrike" kern="1200" dirty="0">
                          <a:solidFill>
                            <a:schemeClr val="lt1"/>
                          </a:solidFill>
                          <a:effectLst/>
                          <a:latin typeface="+mn-lt"/>
                          <a:ea typeface="+mn-ea"/>
                          <a:cs typeface="+mn-cs"/>
                        </a:rPr>
                        <a:t>during 2021 </a:t>
                      </a:r>
                      <a:r>
                        <a:rPr lang="en-GB" sz="1600" b="1" u="none" strike="noStrike" kern="1200" dirty="0">
                          <a:solidFill>
                            <a:schemeClr val="lt1"/>
                          </a:solidFill>
                          <a:effectLst/>
                          <a:latin typeface="+mn-lt"/>
                          <a:ea typeface="+mn-ea"/>
                          <a:cs typeface="+mn-cs"/>
                        </a:rPr>
                        <a:t>as a % of the maximum capacity in 2019 </a:t>
                      </a:r>
                    </a:p>
                    <a:p>
                      <a:pPr marL="0" marR="0" lvl="0" indent="0" algn="ctr" defTabSz="756026" rtl="0" eaLnBrk="1" fontAlgn="b" latinLnBrk="0" hangingPunct="1">
                        <a:lnSpc>
                          <a:spcPct val="100000"/>
                        </a:lnSpc>
                        <a:spcBef>
                          <a:spcPts val="0"/>
                        </a:spcBef>
                        <a:spcAft>
                          <a:spcPts val="0"/>
                        </a:spcAft>
                        <a:buClrTx/>
                        <a:buSzTx/>
                        <a:buFontTx/>
                        <a:buNone/>
                        <a:tabLst/>
                        <a:defRPr/>
                      </a:pPr>
                      <a:r>
                        <a:rPr lang="en-GB" sz="1600" b="0" u="none" strike="noStrike" kern="1200" dirty="0">
                          <a:solidFill>
                            <a:schemeClr val="lt1"/>
                          </a:solidFill>
                          <a:effectLst/>
                          <a:latin typeface="+mn-lt"/>
                          <a:ea typeface="+mn-ea"/>
                          <a:cs typeface="+mn-cs"/>
                        </a:rPr>
                        <a:t>[Mean score]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56026" rtl="0" eaLnBrk="1" fontAlgn="b" latinLnBrk="0" hangingPunct="1">
                        <a:lnSpc>
                          <a:spcPct val="100000"/>
                        </a:lnSpc>
                        <a:spcBef>
                          <a:spcPts val="0"/>
                        </a:spcBef>
                        <a:spcAft>
                          <a:spcPts val="0"/>
                        </a:spcAft>
                        <a:buClrTx/>
                        <a:buSzTx/>
                        <a:buFontTx/>
                        <a:buNone/>
                        <a:tabLst/>
                        <a:defRPr/>
                      </a:pPr>
                      <a:r>
                        <a:rPr lang="en-GB" sz="1600" b="1" u="none" strike="noStrike" kern="1200" dirty="0">
                          <a:solidFill>
                            <a:schemeClr val="lt1"/>
                          </a:solidFill>
                          <a:effectLst/>
                          <a:latin typeface="+mn-lt"/>
                          <a:ea typeface="+mn-ea"/>
                          <a:cs typeface="+mn-cs"/>
                        </a:rPr>
                        <a:t>Maximum capacity </a:t>
                      </a:r>
                      <a:r>
                        <a:rPr lang="en-GB" sz="1600" b="1" u="sng" strike="noStrike" kern="1200" dirty="0">
                          <a:solidFill>
                            <a:schemeClr val="lt1"/>
                          </a:solidFill>
                          <a:effectLst/>
                          <a:latin typeface="+mn-lt"/>
                          <a:ea typeface="+mn-ea"/>
                          <a:cs typeface="+mn-cs"/>
                        </a:rPr>
                        <a:t>by the end of 2020 </a:t>
                      </a:r>
                      <a:r>
                        <a:rPr lang="en-GB" sz="1600" b="1" u="none" strike="noStrike" kern="1200" dirty="0">
                          <a:solidFill>
                            <a:schemeClr val="lt1"/>
                          </a:solidFill>
                          <a:effectLst/>
                          <a:latin typeface="+mn-lt"/>
                          <a:ea typeface="+mn-ea"/>
                          <a:cs typeface="+mn-cs"/>
                        </a:rPr>
                        <a:t>as a % of the maximum capacity in 2019 </a:t>
                      </a:r>
                      <a:r>
                        <a:rPr lang="en-GB" sz="1600" b="0" u="none" strike="noStrike" kern="1200" dirty="0">
                          <a:solidFill>
                            <a:schemeClr val="lt1"/>
                          </a:solidFill>
                          <a:effectLst/>
                          <a:latin typeface="+mn-lt"/>
                          <a:ea typeface="+mn-ea"/>
                          <a:cs typeface="+mn-cs"/>
                        </a:rPr>
                        <a:t>[Mean score]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2954837"/>
                  </a:ext>
                </a:extLst>
              </a:tr>
              <a:tr h="579585">
                <a:tc>
                  <a:txBody>
                    <a:bodyPr/>
                    <a:lstStyle/>
                    <a:p>
                      <a:pPr marL="0" algn="r" defTabSz="756026" rtl="0" eaLnBrk="1" fontAlgn="ctr" latinLnBrk="0" hangingPunct="1"/>
                      <a:r>
                        <a:rPr lang="en-GB" sz="1600" b="1" u="none" strike="noStrike" kern="1200" dirty="0">
                          <a:solidFill>
                            <a:schemeClr val="lt1"/>
                          </a:solidFill>
                          <a:effectLst/>
                          <a:latin typeface="+mn-lt"/>
                          <a:ea typeface="+mn-ea"/>
                          <a:cs typeface="+mn-cs"/>
                        </a:rPr>
                        <a:t>Total Average (609) </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fontAlgn="b"/>
                      <a:r>
                        <a:rPr lang="en-GB" sz="1600" b="1" i="0" u="none" strike="noStrike" dirty="0">
                          <a:solidFill>
                            <a:srgbClr val="000000"/>
                          </a:solidFill>
                          <a:effectLst/>
                          <a:latin typeface="+mn-lt"/>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600" b="1" i="0" u="none" strike="noStrike" dirty="0">
                          <a:solidFill>
                            <a:srgbClr val="000000"/>
                          </a:solidFill>
                          <a:effectLst/>
                          <a:latin typeface="+mn-lt"/>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523206356"/>
                  </a:ext>
                </a:extLst>
              </a:tr>
              <a:tr h="440929">
                <a:tc>
                  <a:txBody>
                    <a:bodyPr/>
                    <a:lstStyle/>
                    <a:p>
                      <a:pPr marL="0" algn="r" defTabSz="756026" rtl="0" eaLnBrk="1" fontAlgn="ctr" latinLnBrk="0" hangingPunct="1"/>
                      <a:r>
                        <a:rPr lang="en-GB" sz="1600" b="1" u="none" strike="noStrike" kern="1200" dirty="0">
                          <a:solidFill>
                            <a:schemeClr val="lt1"/>
                          </a:solidFill>
                          <a:effectLst/>
                          <a:latin typeface="+mn-lt"/>
                          <a:ea typeface="+mn-ea"/>
                          <a:cs typeface="+mn-cs"/>
                        </a:rPr>
                        <a:t>Coastal (80)</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algn="ctr" fontAlgn="b"/>
                      <a:r>
                        <a:rPr lang="en-GB" sz="1600" b="0" i="0" u="none" strike="noStrike" dirty="0">
                          <a:solidFill>
                            <a:srgbClr val="000000"/>
                          </a:solidFill>
                          <a:effectLst/>
                          <a:latin typeface="+mn-lt"/>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extLst>
                  <a:ext uri="{0D108BD9-81ED-4DB2-BD59-A6C34878D82A}">
                    <a16:rowId xmlns:a16="http://schemas.microsoft.com/office/drawing/2014/main" val="1917589667"/>
                  </a:ext>
                </a:extLst>
              </a:tr>
              <a:tr h="440929">
                <a:tc>
                  <a:txBody>
                    <a:bodyPr/>
                    <a:lstStyle/>
                    <a:p>
                      <a:pPr marL="0" algn="r" defTabSz="756026" rtl="0" eaLnBrk="1" fontAlgn="ctr" latinLnBrk="0" hangingPunct="1"/>
                      <a:r>
                        <a:rPr lang="en-GB" sz="1600" b="1" u="none" strike="noStrike" kern="1200" dirty="0">
                          <a:solidFill>
                            <a:schemeClr val="lt1"/>
                          </a:solidFill>
                          <a:effectLst/>
                          <a:latin typeface="+mn-lt"/>
                          <a:ea typeface="+mn-ea"/>
                          <a:cs typeface="+mn-cs"/>
                        </a:rPr>
                        <a:t>Rural (332)</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algn="ctr" fontAlgn="b"/>
                      <a:r>
                        <a:rPr lang="en-GB" sz="1600" b="0" i="0" u="none" strike="noStrike" dirty="0">
                          <a:solidFill>
                            <a:srgbClr val="000000"/>
                          </a:solidFill>
                          <a:effectLst/>
                          <a:latin typeface="+mn-lt"/>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extLst>
                  <a:ext uri="{0D108BD9-81ED-4DB2-BD59-A6C34878D82A}">
                    <a16:rowId xmlns:a16="http://schemas.microsoft.com/office/drawing/2014/main" val="3063239599"/>
                  </a:ext>
                </a:extLst>
              </a:tr>
              <a:tr h="440929">
                <a:tc>
                  <a:txBody>
                    <a:bodyPr/>
                    <a:lstStyle/>
                    <a:p>
                      <a:pPr marL="0" algn="r" defTabSz="756026" rtl="0" eaLnBrk="1" fontAlgn="ctr" latinLnBrk="0" hangingPunct="1"/>
                      <a:r>
                        <a:rPr lang="en-GB" sz="1600" b="1" u="none" strike="noStrike" kern="1200" dirty="0">
                          <a:solidFill>
                            <a:schemeClr val="lt1"/>
                          </a:solidFill>
                          <a:effectLst/>
                          <a:latin typeface="+mn-lt"/>
                          <a:ea typeface="+mn-ea"/>
                          <a:cs typeface="+mn-cs"/>
                        </a:rPr>
                        <a:t>Urban (197)</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algn="ctr" fontAlgn="b"/>
                      <a:r>
                        <a:rPr lang="en-GB" sz="1600" b="0" i="0" u="none" strike="noStrike" dirty="0">
                          <a:solidFill>
                            <a:srgbClr val="000000"/>
                          </a:solidFill>
                          <a:effectLst/>
                          <a:latin typeface="+mn-lt"/>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extLst>
                  <a:ext uri="{0D108BD9-81ED-4DB2-BD59-A6C34878D82A}">
                    <a16:rowId xmlns:a16="http://schemas.microsoft.com/office/drawing/2014/main" val="2737919904"/>
                  </a:ext>
                </a:extLst>
              </a:tr>
            </a:tbl>
          </a:graphicData>
        </a:graphic>
      </p:graphicFrame>
    </p:spTree>
    <p:extLst>
      <p:ext uri="{BB962C8B-B14F-4D97-AF65-F5344CB8AC3E}">
        <p14:creationId xmlns:p14="http://schemas.microsoft.com/office/powerpoint/2010/main" val="390801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E94BE4-39B7-4B2E-AFAC-8A31CC15B78F}"/>
              </a:ext>
            </a:extLst>
          </p:cNvPr>
          <p:cNvSpPr>
            <a:spLocks noGrp="1"/>
          </p:cNvSpPr>
          <p:nvPr>
            <p:ph type="title"/>
          </p:nvPr>
        </p:nvSpPr>
        <p:spPr/>
        <p:txBody>
          <a:bodyPr/>
          <a:lstStyle/>
          <a:p>
            <a:r>
              <a:rPr lang="en-GB" dirty="0"/>
              <a:t>6 TOP LEVEL TAKE-OUTS</a:t>
            </a:r>
          </a:p>
        </p:txBody>
      </p:sp>
    </p:spTree>
    <p:extLst>
      <p:ext uri="{BB962C8B-B14F-4D97-AF65-F5344CB8AC3E}">
        <p14:creationId xmlns:p14="http://schemas.microsoft.com/office/powerpoint/2010/main" val="26718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E06497-1201-4230-8F6B-E9EDE7DD1289}"/>
              </a:ext>
            </a:extLst>
          </p:cNvPr>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BE2EB7-32F6-4878-B2F9-F265C8947871}"/>
              </a:ext>
            </a:extLst>
          </p:cNvPr>
          <p:cNvSpPr/>
          <p:nvPr/>
        </p:nvSpPr>
        <p:spPr>
          <a:xfrm>
            <a:off x="2365342" y="1790307"/>
            <a:ext cx="7461315" cy="327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1"/>
                </a:solidFill>
                <a:latin typeface="Arial Black" panose="020B0A04020102020204" pitchFamily="34" charset="0"/>
              </a:rPr>
              <a:t>TAKE OUT 1</a:t>
            </a:r>
          </a:p>
          <a:p>
            <a:pPr algn="ctr"/>
            <a:r>
              <a:rPr lang="en-GB" sz="4400" dirty="0">
                <a:solidFill>
                  <a:schemeClr val="accent1"/>
                </a:solidFill>
                <a:latin typeface="Arial Black" panose="020B0A04020102020204" pitchFamily="34" charset="0"/>
              </a:rPr>
              <a:t>-------------------------------------</a:t>
            </a:r>
          </a:p>
          <a:p>
            <a:pPr algn="ctr"/>
            <a:r>
              <a:rPr lang="en-GB" sz="4400" dirty="0">
                <a:solidFill>
                  <a:schemeClr val="accent1"/>
                </a:solidFill>
                <a:latin typeface="Arial Black" panose="020B0A04020102020204" pitchFamily="34" charset="0"/>
              </a:rPr>
              <a:t>VISITOR VOLUME</a:t>
            </a:r>
          </a:p>
        </p:txBody>
      </p:sp>
    </p:spTree>
    <p:extLst>
      <p:ext uri="{BB962C8B-B14F-4D97-AF65-F5344CB8AC3E}">
        <p14:creationId xmlns:p14="http://schemas.microsoft.com/office/powerpoint/2010/main" val="3263960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211296-E6FC-4411-B09C-F8C0ADC97C6A}"/>
              </a:ext>
            </a:extLst>
          </p:cNvPr>
          <p:cNvSpPr>
            <a:spLocks noGrp="1"/>
          </p:cNvSpPr>
          <p:nvPr>
            <p:ph type="body" sz="quarter" idx="11"/>
          </p:nvPr>
        </p:nvSpPr>
        <p:spPr/>
        <p:txBody>
          <a:bodyPr/>
          <a:lstStyle/>
          <a:p>
            <a:r>
              <a:rPr lang="en-GB" dirty="0"/>
              <a:t>Source: Annual attractions survey, 2021 data</a:t>
            </a:r>
          </a:p>
        </p:txBody>
      </p:sp>
      <p:pic>
        <p:nvPicPr>
          <p:cNvPr id="6" name="Picture 5">
            <a:extLst>
              <a:ext uri="{FF2B5EF4-FFF2-40B4-BE49-F238E27FC236}">
                <a16:creationId xmlns:a16="http://schemas.microsoft.com/office/drawing/2014/main" id="{9C1FFADF-C3FB-4F64-B982-4C5EA0C87D3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656543" y="1308971"/>
            <a:ext cx="3210017" cy="4971438"/>
          </a:xfrm>
          <a:prstGeom prst="rect">
            <a:avLst/>
          </a:prstGeom>
        </p:spPr>
      </p:pic>
      <p:sp>
        <p:nvSpPr>
          <p:cNvPr id="9" name="TextBox 8">
            <a:extLst>
              <a:ext uri="{FF2B5EF4-FFF2-40B4-BE49-F238E27FC236}">
                <a16:creationId xmlns:a16="http://schemas.microsoft.com/office/drawing/2014/main" id="{30B7189A-5984-473B-BA7C-AE4588B9184A}"/>
              </a:ext>
            </a:extLst>
          </p:cNvPr>
          <p:cNvSpPr txBox="1"/>
          <p:nvPr/>
        </p:nvSpPr>
        <p:spPr>
          <a:xfrm>
            <a:off x="905255" y="1660385"/>
            <a:ext cx="6714453" cy="1077218"/>
          </a:xfrm>
          <a:prstGeom prst="rect">
            <a:avLst/>
          </a:prstGeom>
          <a:noFill/>
        </p:spPr>
        <p:txBody>
          <a:bodyPr wrap="square" rtlCol="0">
            <a:spAutoFit/>
          </a:bodyPr>
          <a:lstStyle/>
          <a:p>
            <a:pPr marL="0" marR="0" lvl="0" indent="0" algn="ctr" fontAlgn="auto">
              <a:lnSpc>
                <a:spcPct val="100000"/>
              </a:lnSpc>
              <a:spcBef>
                <a:spcPts val="0"/>
              </a:spcBef>
              <a:spcAft>
                <a:spcPts val="0"/>
              </a:spcAft>
              <a:buClrTx/>
              <a:buSzTx/>
              <a:buFontTx/>
              <a:buNone/>
              <a:tabLst/>
              <a:defRPr lang="en-GB" sz="1400" b="0" i="0" u="none" strike="noStrike" kern="1200" baseline="0" dirty="0" smtClean="0">
                <a:solidFill>
                  <a:srgbClr val="44546A"/>
                </a:solidFill>
                <a:latin typeface="Arial Body"/>
                <a:ea typeface="Segoe UI" panose="020B0502040204020203" pitchFamily="34" charset="0"/>
                <a:cs typeface="Arial" panose="020B0604020202020204" pitchFamily="34" charset="0"/>
              </a:defRPr>
            </a:pPr>
            <a:r>
              <a:rPr lang="en-US" sz="1600" b="1" dirty="0">
                <a:solidFill>
                  <a:srgbClr val="1E1541"/>
                </a:solidFill>
                <a:latin typeface="Arial Body"/>
                <a:cs typeface="Arial" panose="020B0604020202020204" pitchFamily="34" charset="0"/>
              </a:rPr>
              <a:t>Admissions volume for participating attractions </a:t>
            </a:r>
          </a:p>
          <a:p>
            <a:pPr marL="0" marR="0" lvl="0" indent="0" algn="ctr" fontAlgn="auto">
              <a:lnSpc>
                <a:spcPct val="100000"/>
              </a:lnSpc>
              <a:spcBef>
                <a:spcPts val="0"/>
              </a:spcBef>
              <a:spcAft>
                <a:spcPts val="0"/>
              </a:spcAft>
              <a:buClrTx/>
              <a:buSzTx/>
              <a:buFontTx/>
              <a:buNone/>
              <a:tabLst/>
              <a:defRPr lang="en-GB" sz="1400" b="0" i="0" u="none" strike="noStrike" kern="1200" baseline="0" dirty="0" smtClean="0">
                <a:solidFill>
                  <a:srgbClr val="44546A"/>
                </a:solidFill>
                <a:latin typeface="Arial Body"/>
                <a:ea typeface="Segoe UI" panose="020B0502040204020203" pitchFamily="34" charset="0"/>
                <a:cs typeface="Arial" panose="020B0604020202020204" pitchFamily="34" charset="0"/>
              </a:defRPr>
            </a:pPr>
            <a:r>
              <a:rPr lang="en-US" sz="1600" dirty="0">
                <a:solidFill>
                  <a:srgbClr val="1E1541"/>
                </a:solidFill>
                <a:latin typeface="Arial" panose="020B0604020202020204" pitchFamily="34" charset="0"/>
                <a:cs typeface="Arial" panose="020B0604020202020204" pitchFamily="34" charset="0"/>
              </a:rPr>
              <a:t>(2020 and 2021 visitor volume was provided through the survey; 2019 visitor volume is an estimation based on the sector trend recorded in 2020)</a:t>
            </a:r>
            <a:endParaRPr lang="en-GB" sz="1600" dirty="0">
              <a:solidFill>
                <a:srgbClr val="1E1541"/>
              </a:solidFill>
              <a:latin typeface="Arial" panose="020B0604020202020204" pitchFamily="34" charset="0"/>
              <a:cs typeface="Arial" panose="020B0604020202020204" pitchFamily="34" charset="0"/>
            </a:endParaRPr>
          </a:p>
        </p:txBody>
      </p:sp>
      <p:graphicFrame>
        <p:nvGraphicFramePr>
          <p:cNvPr id="10" name="Table 2">
            <a:extLst>
              <a:ext uri="{FF2B5EF4-FFF2-40B4-BE49-F238E27FC236}">
                <a16:creationId xmlns:a16="http://schemas.microsoft.com/office/drawing/2014/main" id="{8622F5D6-D900-486B-959F-3FFFE05761BB}"/>
              </a:ext>
            </a:extLst>
          </p:cNvPr>
          <p:cNvGraphicFramePr>
            <a:graphicFrameLocks noGrp="1"/>
          </p:cNvGraphicFramePr>
          <p:nvPr>
            <p:extLst/>
          </p:nvPr>
        </p:nvGraphicFramePr>
        <p:xfrm>
          <a:off x="932705" y="2934392"/>
          <a:ext cx="6713368" cy="1077218"/>
        </p:xfrm>
        <a:graphic>
          <a:graphicData uri="http://schemas.openxmlformats.org/drawingml/2006/table">
            <a:tbl>
              <a:tblPr firstRow="1" bandRow="1">
                <a:tableStyleId>{5C22544A-7EE6-4342-B048-85BDC9FD1C3A}</a:tableStyleId>
              </a:tblPr>
              <a:tblGrid>
                <a:gridCol w="1883281">
                  <a:extLst>
                    <a:ext uri="{9D8B030D-6E8A-4147-A177-3AD203B41FA5}">
                      <a16:colId xmlns:a16="http://schemas.microsoft.com/office/drawing/2014/main" val="1279782205"/>
                    </a:ext>
                  </a:extLst>
                </a:gridCol>
                <a:gridCol w="1610029">
                  <a:extLst>
                    <a:ext uri="{9D8B030D-6E8A-4147-A177-3AD203B41FA5}">
                      <a16:colId xmlns:a16="http://schemas.microsoft.com/office/drawing/2014/main" val="3993959009"/>
                    </a:ext>
                  </a:extLst>
                </a:gridCol>
                <a:gridCol w="1610029">
                  <a:extLst>
                    <a:ext uri="{9D8B030D-6E8A-4147-A177-3AD203B41FA5}">
                      <a16:colId xmlns:a16="http://schemas.microsoft.com/office/drawing/2014/main" val="4071464057"/>
                    </a:ext>
                  </a:extLst>
                </a:gridCol>
                <a:gridCol w="1610029">
                  <a:extLst>
                    <a:ext uri="{9D8B030D-6E8A-4147-A177-3AD203B41FA5}">
                      <a16:colId xmlns:a16="http://schemas.microsoft.com/office/drawing/2014/main" val="1201083819"/>
                    </a:ext>
                  </a:extLst>
                </a:gridCol>
              </a:tblGrid>
              <a:tr h="538609">
                <a:tc>
                  <a:txBody>
                    <a:bodyPr/>
                    <a:lstStyle/>
                    <a:p>
                      <a:endParaRPr lang="en-GB" sz="1600"/>
                    </a:p>
                  </a:txBody>
                  <a:tcPr/>
                </a:tc>
                <a:tc>
                  <a:txBody>
                    <a:bodyPr/>
                    <a:lstStyle/>
                    <a:p>
                      <a:pPr algn="ctr"/>
                      <a:r>
                        <a:rPr lang="en-GB" sz="1600" dirty="0"/>
                        <a:t>2019</a:t>
                      </a:r>
                    </a:p>
                  </a:txBody>
                  <a:tcPr/>
                </a:tc>
                <a:tc>
                  <a:txBody>
                    <a:bodyPr/>
                    <a:lstStyle/>
                    <a:p>
                      <a:pPr algn="ctr"/>
                      <a:r>
                        <a:rPr lang="en-GB" sz="1600" dirty="0"/>
                        <a:t>2020</a:t>
                      </a:r>
                    </a:p>
                  </a:txBody>
                  <a:tcPr/>
                </a:tc>
                <a:tc>
                  <a:txBody>
                    <a:bodyPr/>
                    <a:lstStyle/>
                    <a:p>
                      <a:pPr algn="ctr"/>
                      <a:r>
                        <a:rPr lang="en-GB" sz="1600" dirty="0"/>
                        <a:t>2021</a:t>
                      </a:r>
                    </a:p>
                  </a:txBody>
                  <a:tcPr/>
                </a:tc>
                <a:extLst>
                  <a:ext uri="{0D108BD9-81ED-4DB2-BD59-A6C34878D82A}">
                    <a16:rowId xmlns:a16="http://schemas.microsoft.com/office/drawing/2014/main" val="1940950816"/>
                  </a:ext>
                </a:extLst>
              </a:tr>
              <a:tr h="538609">
                <a:tc>
                  <a:txBody>
                    <a:bodyPr/>
                    <a:lstStyle/>
                    <a:p>
                      <a:pPr algn="r"/>
                      <a:r>
                        <a:rPr lang="en-GB" sz="1600" b="1" dirty="0"/>
                        <a:t>Number of visits</a:t>
                      </a:r>
                    </a:p>
                  </a:txBody>
                  <a:tcPr/>
                </a:tc>
                <a:tc>
                  <a:txBody>
                    <a:bodyPr/>
                    <a:lstStyle/>
                    <a:p>
                      <a:pPr algn="ctr"/>
                      <a:r>
                        <a:rPr lang="en-GB" sz="1600" b="1" dirty="0"/>
                        <a:t>244.14 million</a:t>
                      </a:r>
                    </a:p>
                  </a:txBody>
                  <a:tcPr/>
                </a:tc>
                <a:tc>
                  <a:txBody>
                    <a:bodyPr/>
                    <a:lstStyle/>
                    <a:p>
                      <a:pPr algn="ctr"/>
                      <a:r>
                        <a:rPr lang="en-GB" sz="1600" b="1" dirty="0"/>
                        <a:t>85.45 million</a:t>
                      </a:r>
                    </a:p>
                  </a:txBody>
                  <a:tcPr/>
                </a:tc>
                <a:tc>
                  <a:txBody>
                    <a:bodyPr/>
                    <a:lstStyle/>
                    <a:p>
                      <a:pPr algn="ctr"/>
                      <a:r>
                        <a:rPr lang="en-GB" sz="1600" b="1" dirty="0"/>
                        <a:t>111.08 million</a:t>
                      </a:r>
                    </a:p>
                  </a:txBody>
                  <a:tcPr/>
                </a:tc>
                <a:extLst>
                  <a:ext uri="{0D108BD9-81ED-4DB2-BD59-A6C34878D82A}">
                    <a16:rowId xmlns:a16="http://schemas.microsoft.com/office/drawing/2014/main" val="3098463593"/>
                  </a:ext>
                </a:extLst>
              </a:tr>
            </a:tbl>
          </a:graphicData>
        </a:graphic>
      </p:graphicFrame>
      <p:graphicFrame>
        <p:nvGraphicFramePr>
          <p:cNvPr id="11" name="Table 2">
            <a:extLst>
              <a:ext uri="{FF2B5EF4-FFF2-40B4-BE49-F238E27FC236}">
                <a16:creationId xmlns:a16="http://schemas.microsoft.com/office/drawing/2014/main" id="{1253B4A5-0230-4B52-A23C-CB23C71360A8}"/>
              </a:ext>
            </a:extLst>
          </p:cNvPr>
          <p:cNvGraphicFramePr>
            <a:graphicFrameLocks noGrp="1"/>
          </p:cNvGraphicFramePr>
          <p:nvPr>
            <p:extLst/>
          </p:nvPr>
        </p:nvGraphicFramePr>
        <p:xfrm>
          <a:off x="931810" y="4208780"/>
          <a:ext cx="6687898" cy="1236980"/>
        </p:xfrm>
        <a:graphic>
          <a:graphicData uri="http://schemas.openxmlformats.org/drawingml/2006/table">
            <a:tbl>
              <a:tblPr firstRow="1" bandRow="1">
                <a:tableStyleId>{5C22544A-7EE6-4342-B048-85BDC9FD1C3A}</a:tableStyleId>
              </a:tblPr>
              <a:tblGrid>
                <a:gridCol w="1881097">
                  <a:extLst>
                    <a:ext uri="{9D8B030D-6E8A-4147-A177-3AD203B41FA5}">
                      <a16:colId xmlns:a16="http://schemas.microsoft.com/office/drawing/2014/main" val="1279782205"/>
                    </a:ext>
                  </a:extLst>
                </a:gridCol>
                <a:gridCol w="1602267">
                  <a:extLst>
                    <a:ext uri="{9D8B030D-6E8A-4147-A177-3AD203B41FA5}">
                      <a16:colId xmlns:a16="http://schemas.microsoft.com/office/drawing/2014/main" val="3993959009"/>
                    </a:ext>
                  </a:extLst>
                </a:gridCol>
                <a:gridCol w="1602267">
                  <a:extLst>
                    <a:ext uri="{9D8B030D-6E8A-4147-A177-3AD203B41FA5}">
                      <a16:colId xmlns:a16="http://schemas.microsoft.com/office/drawing/2014/main" val="4071464057"/>
                    </a:ext>
                  </a:extLst>
                </a:gridCol>
                <a:gridCol w="1602267">
                  <a:extLst>
                    <a:ext uri="{9D8B030D-6E8A-4147-A177-3AD203B41FA5}">
                      <a16:colId xmlns:a16="http://schemas.microsoft.com/office/drawing/2014/main" val="2215934012"/>
                    </a:ext>
                  </a:extLst>
                </a:gridCol>
              </a:tblGrid>
              <a:tr h="482885">
                <a:tc>
                  <a:txBody>
                    <a:bodyPr/>
                    <a:lstStyle/>
                    <a:p>
                      <a:endParaRPr lang="en-GB" sz="1600"/>
                    </a:p>
                  </a:txBody>
                  <a:tcPr/>
                </a:tc>
                <a:tc>
                  <a:txBody>
                    <a:bodyPr/>
                    <a:lstStyle/>
                    <a:p>
                      <a:pPr algn="ctr"/>
                      <a:r>
                        <a:rPr lang="en-GB" sz="1600" dirty="0"/>
                        <a:t>2019 to 2020</a:t>
                      </a:r>
                    </a:p>
                  </a:txBody>
                  <a:tcPr/>
                </a:tc>
                <a:tc>
                  <a:txBody>
                    <a:bodyPr/>
                    <a:lstStyle/>
                    <a:p>
                      <a:pPr algn="ctr"/>
                      <a:r>
                        <a:rPr lang="en-GB" sz="1600" dirty="0"/>
                        <a:t>2020 to 2021</a:t>
                      </a:r>
                    </a:p>
                  </a:txBody>
                  <a:tcPr/>
                </a:tc>
                <a:tc>
                  <a:txBody>
                    <a:bodyPr/>
                    <a:lstStyle/>
                    <a:p>
                      <a:pPr algn="ctr"/>
                      <a:r>
                        <a:rPr lang="en-GB" sz="1600" dirty="0"/>
                        <a:t>2019 to 2021</a:t>
                      </a:r>
                    </a:p>
                  </a:txBody>
                  <a:tcPr/>
                </a:tc>
                <a:extLst>
                  <a:ext uri="{0D108BD9-81ED-4DB2-BD59-A6C34878D82A}">
                    <a16:rowId xmlns:a16="http://schemas.microsoft.com/office/drawing/2014/main" val="1940950816"/>
                  </a:ext>
                </a:extLst>
              </a:tr>
              <a:tr h="754095">
                <a:tc>
                  <a:txBody>
                    <a:bodyPr/>
                    <a:lstStyle/>
                    <a:p>
                      <a:pPr algn="r"/>
                      <a:r>
                        <a:rPr lang="en-GB" sz="1600" b="1" dirty="0"/>
                        <a:t>Annual change in number of visits</a:t>
                      </a:r>
                    </a:p>
                  </a:txBody>
                  <a:tcPr anchor="ctr"/>
                </a:tc>
                <a:tc>
                  <a:txBody>
                    <a:bodyPr/>
                    <a:lstStyle/>
                    <a:p>
                      <a:pPr algn="ctr"/>
                      <a:r>
                        <a:rPr lang="en-GB" sz="1600" b="1" dirty="0"/>
                        <a:t>-65%</a:t>
                      </a:r>
                    </a:p>
                  </a:txBody>
                  <a:tcPr anchor="ctr"/>
                </a:tc>
                <a:tc>
                  <a:txBody>
                    <a:bodyPr/>
                    <a:lstStyle/>
                    <a:p>
                      <a:pPr algn="ctr"/>
                      <a:r>
                        <a:rPr lang="en-GB" sz="1600" b="1" dirty="0"/>
                        <a:t>+30%</a:t>
                      </a:r>
                    </a:p>
                  </a:txBody>
                  <a:tcPr anchor="ctr"/>
                </a:tc>
                <a:tc>
                  <a:txBody>
                    <a:bodyPr/>
                    <a:lstStyle/>
                    <a:p>
                      <a:pPr algn="ctr"/>
                      <a:r>
                        <a:rPr lang="en-GB" sz="1600" b="1" dirty="0"/>
                        <a:t>-55%</a:t>
                      </a:r>
                    </a:p>
                  </a:txBody>
                  <a:tcPr anchor="ctr"/>
                </a:tc>
                <a:extLst>
                  <a:ext uri="{0D108BD9-81ED-4DB2-BD59-A6C34878D82A}">
                    <a16:rowId xmlns:a16="http://schemas.microsoft.com/office/drawing/2014/main" val="3098463593"/>
                  </a:ext>
                </a:extLst>
              </a:tr>
            </a:tbl>
          </a:graphicData>
        </a:graphic>
      </p:graphicFrame>
      <p:sp>
        <p:nvSpPr>
          <p:cNvPr id="12" name="Rectangle 11">
            <a:extLst>
              <a:ext uri="{FF2B5EF4-FFF2-40B4-BE49-F238E27FC236}">
                <a16:creationId xmlns:a16="http://schemas.microsoft.com/office/drawing/2014/main" id="{E57AB08E-C0A8-438B-B1ED-B37D6E06BDC8}"/>
              </a:ext>
            </a:extLst>
          </p:cNvPr>
          <p:cNvSpPr/>
          <p:nvPr/>
        </p:nvSpPr>
        <p:spPr>
          <a:xfrm>
            <a:off x="0" y="0"/>
            <a:ext cx="12192000" cy="111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C1C5215F-C5A8-4E8C-941C-12DA38E0BCE5}"/>
              </a:ext>
            </a:extLst>
          </p:cNvPr>
          <p:cNvSpPr>
            <a:spLocks noGrp="1"/>
          </p:cNvSpPr>
          <p:nvPr>
            <p:ph type="title"/>
          </p:nvPr>
        </p:nvSpPr>
        <p:spPr>
          <a:xfrm>
            <a:off x="334964" y="189209"/>
            <a:ext cx="11552236" cy="725192"/>
          </a:xfrm>
        </p:spPr>
        <p:txBody>
          <a:bodyPr>
            <a:noAutofit/>
          </a:bodyPr>
          <a:lstStyle/>
          <a:p>
            <a:r>
              <a:rPr lang="en-GB" sz="2400" u="sng" dirty="0">
                <a:solidFill>
                  <a:schemeClr val="bg1"/>
                </a:solidFill>
              </a:rPr>
              <a:t>Take out 1:</a:t>
            </a:r>
            <a:r>
              <a:rPr lang="en-GB" sz="2400" dirty="0">
                <a:solidFill>
                  <a:schemeClr val="bg1"/>
                </a:solidFill>
              </a:rPr>
              <a:t> 2021 saw the green shoots of recovery although visitor volume remained behind 2019 level</a:t>
            </a:r>
          </a:p>
        </p:txBody>
      </p:sp>
    </p:spTree>
    <p:extLst>
      <p:ext uri="{BB962C8B-B14F-4D97-AF65-F5344CB8AC3E}">
        <p14:creationId xmlns:p14="http://schemas.microsoft.com/office/powerpoint/2010/main" val="173376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latin typeface="Arial Black" panose="020B0A04020102020204" pitchFamily="34" charset="0"/>
              </a:rPr>
              <a:t>The visitor volume index is showing that while there has been an increase in 2021 (compared to 2020), the level of visits volume is still well behind pre-pandemic levels 2019</a:t>
            </a:r>
          </a:p>
        </p:txBody>
      </p:sp>
      <p:sp>
        <p:nvSpPr>
          <p:cNvPr id="4" name="Text Placeholder 3">
            <a:extLst>
              <a:ext uri="{FF2B5EF4-FFF2-40B4-BE49-F238E27FC236}">
                <a16:creationId xmlns:a16="http://schemas.microsoft.com/office/drawing/2014/main" id="{E2C86172-0F9B-4B00-B130-942667A7FEC5}"/>
              </a:ext>
            </a:extLst>
          </p:cNvPr>
          <p:cNvSpPr>
            <a:spLocks noGrp="1"/>
          </p:cNvSpPr>
          <p:nvPr>
            <p:ph type="body" sz="quarter" idx="11"/>
          </p:nvPr>
        </p:nvSpPr>
        <p:spPr/>
        <p:txBody>
          <a:bodyPr/>
          <a:lstStyle/>
          <a:p>
            <a:r>
              <a:rPr lang="en-GB" dirty="0"/>
              <a:t>Source: Annual attractions survey, 2021 data</a:t>
            </a:r>
          </a:p>
        </p:txBody>
      </p:sp>
      <p:graphicFrame>
        <p:nvGraphicFramePr>
          <p:cNvPr id="7" name="Object 8" descr="Chart showing the average annual visits across the attraction categories (country parks, workplaces, gardens, museums/art galleries, visitor/heritage centres, farms)" title="% of annual visits across attraction category"/>
          <p:cNvGraphicFramePr>
            <a:graphicFrameLocks noChangeAspect="1"/>
          </p:cNvGraphicFramePr>
          <p:nvPr>
            <p:extLst/>
          </p:nvPr>
        </p:nvGraphicFramePr>
        <p:xfrm>
          <a:off x="761814" y="2275840"/>
          <a:ext cx="10438001" cy="3820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5302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VB Colors">
      <a:dk1>
        <a:srgbClr val="000000"/>
      </a:dk1>
      <a:lt1>
        <a:srgbClr val="FFFFFF"/>
      </a:lt1>
      <a:dk2>
        <a:srgbClr val="44546A"/>
      </a:dk2>
      <a:lt2>
        <a:srgbClr val="E7E6E6"/>
      </a:lt2>
      <a:accent1>
        <a:srgbClr val="1E1541"/>
      </a:accent1>
      <a:accent2>
        <a:srgbClr val="E41F18"/>
      </a:accent2>
      <a:accent3>
        <a:srgbClr val="528A46"/>
      </a:accent3>
      <a:accent4>
        <a:srgbClr val="F9B236"/>
      </a:accent4>
      <a:accent5>
        <a:srgbClr val="117EAC"/>
      </a:accent5>
      <a:accent6>
        <a:srgbClr val="B5DDF7"/>
      </a:accent6>
      <a:hlink>
        <a:srgbClr val="EA592E"/>
      </a:hlink>
      <a:folHlink>
        <a:srgbClr val="5032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VB Colors">
      <a:dk1>
        <a:srgbClr val="000000"/>
      </a:dk1>
      <a:lt1>
        <a:srgbClr val="FFFFFF"/>
      </a:lt1>
      <a:dk2>
        <a:srgbClr val="44546A"/>
      </a:dk2>
      <a:lt2>
        <a:srgbClr val="E7E6E6"/>
      </a:lt2>
      <a:accent1>
        <a:srgbClr val="1E1541"/>
      </a:accent1>
      <a:accent2>
        <a:srgbClr val="E41F18"/>
      </a:accent2>
      <a:accent3>
        <a:srgbClr val="528A46"/>
      </a:accent3>
      <a:accent4>
        <a:srgbClr val="F9B236"/>
      </a:accent4>
      <a:accent5>
        <a:srgbClr val="117EAC"/>
      </a:accent5>
      <a:accent6>
        <a:srgbClr val="B5DDF7"/>
      </a:accent6>
      <a:hlink>
        <a:srgbClr val="EA592E"/>
      </a:hlink>
      <a:folHlink>
        <a:srgbClr val="5032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2644</Words>
  <Application>Microsoft Office PowerPoint</Application>
  <PresentationFormat>Widescreen</PresentationFormat>
  <Paragraphs>488</Paragraphs>
  <Slides>35</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Arial Black</vt:lpstr>
      <vt:lpstr>Arial Body</vt:lpstr>
      <vt:lpstr>Calibri</vt:lpstr>
      <vt:lpstr>Calibri Light</vt:lpstr>
      <vt:lpstr>Segoe UI</vt:lpstr>
      <vt:lpstr>Office Theme</vt:lpstr>
      <vt:lpstr>Custom Design</vt:lpstr>
      <vt:lpstr>1_Custom Design</vt:lpstr>
      <vt:lpstr>Visitor Attraction Trends in England 2021 (6 top level take outs)</vt:lpstr>
      <vt:lpstr>PowerPoint Presentation</vt:lpstr>
      <vt:lpstr>PROJECT BACKGROUND</vt:lpstr>
      <vt:lpstr>Fewer sites were closed throughout 2021 and fewer were closed for part of the year, compared to 2020. Top reasons for partial closures were regional lockdowns and not meeting Covid safety requirements</vt:lpstr>
      <vt:lpstr>During 2021, attractions were running at the maximum capacity of 71%, based on the maximum capacity in 2019</vt:lpstr>
      <vt:lpstr>6 TOP LEVEL TAKE-OUTS</vt:lpstr>
      <vt:lpstr>PowerPoint Presentation</vt:lpstr>
      <vt:lpstr>Take out 1: 2021 saw the green shoots of recovery although visitor volume remained behind 2019 level</vt:lpstr>
      <vt:lpstr>The visitor volume index is showing that while there has been an increase in 2021 (compared to 2020), the level of visits volume is still well behind pre-pandemic levels 2019</vt:lpstr>
      <vt:lpstr>PowerPoint Presentation</vt:lpstr>
      <vt:lpstr>PowerPoint Presentation</vt:lpstr>
      <vt:lpstr>The faster recovery of gross revenue was driven partly by the greater growth in visitor volume of paid attractions and partly by increase in entrance fees </vt:lpstr>
      <vt:lpstr>PowerPoint Presentation</vt:lpstr>
      <vt:lpstr>PowerPoint Presentation</vt:lpstr>
      <vt:lpstr>The funding sources that attractions have used most were: government funding, peer to peer lending and community shares</vt:lpstr>
      <vt:lpstr>PowerPoint Presentation</vt:lpstr>
      <vt:lpstr>PowerPoint Presentation</vt:lpstr>
      <vt:lpstr>The marketing activities helped the revenue growth in 2021</vt:lpstr>
      <vt:lpstr>PowerPoint Presentation</vt:lpstr>
      <vt:lpstr>PowerPoint Presentation</vt:lpstr>
      <vt:lpstr>PowerPoint Presentation</vt:lpstr>
      <vt:lpstr>PowerPoint Presentation</vt:lpstr>
      <vt:lpstr>… and most (84%) have taken some form of action to reduce carbon emissions</vt:lpstr>
      <vt:lpstr>PowerPoint Presentation</vt:lpstr>
      <vt:lpstr>WILTSHIRE ATTRACTIONS</vt:lpstr>
      <vt:lpstr>PowerPoint Presentation</vt:lpstr>
      <vt:lpstr>Perceptions of the situation relating to cost of living crisis are worsening with 80% of UK adults think ‘the worst is still to come’ </vt:lpstr>
      <vt:lpstr>25% of UK adults have been hit hard and had to cut back on spending. Fewer say they are ‘alright’.</vt:lpstr>
      <vt:lpstr>Intentions for domestic overnight trips over the next 12 months are fairly stable, in line with last months’ intentions.</vt:lpstr>
      <vt:lpstr>Visiting cultural attractions and heritage sites are in the top 4 activities for the next overnight domestic trip. </vt:lpstr>
      <vt:lpstr>21% are concerned about the cost of visitor attractions</vt:lpstr>
      <vt:lpstr>On their next overnight domestic trip, 36% of UK adults say they will ‘choose cheaper accommodation’ and 34% will ‘spend less on eating out’ and 34% will ‘look for more free things to do’. </vt:lpstr>
      <vt:lpstr>On their next day trip, 34% of UK adults say they will ‘look for more ‘free’ things to do’ on their day trips. 32% will ‘take fewer day trips and 30% will ‘spend less on eating out’. </vt:lpstr>
      <vt:lpstr>PowerPoint Presentation</vt:lpstr>
      <vt:lpstr>Links to reports and listings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Visitor Attraction Trends in England 2021 (6 top level take outs)</dc:title>
  <dc:creator>Katerina Rysova</dc:creator>
  <cp:lastModifiedBy>Katerina Rysova</cp:lastModifiedBy>
  <cp:revision>17</cp:revision>
  <dcterms:created xsi:type="dcterms:W3CDTF">2022-09-26T12:43:23Z</dcterms:created>
  <dcterms:modified xsi:type="dcterms:W3CDTF">2022-09-29T13:00:45Z</dcterms:modified>
</cp:coreProperties>
</file>